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Lst>
  <p:sldSz cx="18288000" cy="10287000"/>
  <p:notesSz cx="6858000" cy="9144000"/>
  <p:embeddedFontLst>
    <p:embeddedFont>
      <p:font typeface="ABeeZee" panose="02000000000000000000" pitchFamily="2" charset="0"/>
      <p:regular r:id="rId11"/>
    </p:embeddedFont>
    <p:embeddedFont>
      <p:font typeface="ABeeZee Bold" panose="02000000000000000000" pitchFamily="2" charset="0"/>
      <p:regular r:id="rId12"/>
      <p:bold r:id="rId13"/>
    </p:embeddedFont>
    <p:embeddedFont>
      <p:font typeface="Apricots" pitchFamily="2" charset="0"/>
      <p:regular r:id="rId14"/>
    </p:embeddedFont>
    <p:embeddedFont>
      <p:font typeface="Calibri" panose="020F0502020204030204" pitchFamily="34" charset="0"/>
      <p:regular r:id="rId15"/>
      <p:bold r:id="rId16"/>
      <p:italic r:id="rId17"/>
      <p:boldItalic r:id="rId18"/>
    </p:embeddedFont>
    <p:embeddedFont>
      <p:font typeface="Lovelace" pitchFamily="2" charset="0"/>
      <p:regular r:id="rId19"/>
    </p:embeddedFont>
    <p:embeddedFont>
      <p:font typeface="Nunito" pitchFamily="2" charset="77"/>
      <p:regular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autoAdjust="0"/>
    <p:restoredTop sz="94610" autoAdjust="0"/>
  </p:normalViewPr>
  <p:slideViewPr>
    <p:cSldViewPr>
      <p:cViewPr varScale="1">
        <p:scale>
          <a:sx n="89" d="100"/>
          <a:sy n="89" d="100"/>
        </p:scale>
        <p:origin x="264" y="16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3.fntdata"/><Relationship Id="rId18"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font" Target="fonts/font2.fntdata"/><Relationship Id="rId17"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font" Target="fonts/font6.fntdata"/><Relationship Id="rId20"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font" Target="fonts/font5.fntdata"/><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4.fntdata"/><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11/7/23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11/7/23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11/7/23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11/7/23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11/7/23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11/7/23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11/7/23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11/7/23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11/7/23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11/7/23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11/7/23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11/7/23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slides/_rels/slide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BFB"/>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9981906" y="5795802"/>
            <a:ext cx="12058022" cy="8229600"/>
          </a:xfrm>
          <a:prstGeom prst="rect">
            <a:avLst/>
          </a:prstGeom>
        </p:spPr>
      </p:pic>
      <p:sp>
        <p:nvSpPr>
          <p:cNvPr id="3" name="AutoShape 3"/>
          <p:cNvSpPr/>
          <p:nvPr/>
        </p:nvSpPr>
        <p:spPr>
          <a:xfrm>
            <a:off x="1028700" y="1019175"/>
            <a:ext cx="15209421" cy="0"/>
          </a:xfrm>
          <a:prstGeom prst="line">
            <a:avLst/>
          </a:prstGeom>
          <a:ln w="19050" cap="flat">
            <a:solidFill>
              <a:srgbClr val="196E63"/>
            </a:solidFill>
            <a:prstDash val="solid"/>
            <a:headEnd type="none" w="sm" len="sm"/>
            <a:tailEnd type="none" w="sm" len="sm"/>
          </a:ln>
        </p:spPr>
      </p:sp>
      <p:sp>
        <p:nvSpPr>
          <p:cNvPr id="4" name="AutoShape 4"/>
          <p:cNvSpPr/>
          <p:nvPr/>
        </p:nvSpPr>
        <p:spPr>
          <a:xfrm>
            <a:off x="3933471" y="9248775"/>
            <a:ext cx="6253047" cy="0"/>
          </a:xfrm>
          <a:prstGeom prst="line">
            <a:avLst/>
          </a:prstGeom>
          <a:ln w="19050" cap="flat">
            <a:solidFill>
              <a:srgbClr val="196E63"/>
            </a:solidFill>
            <a:prstDash val="solid"/>
            <a:headEnd type="none" w="sm" len="sm"/>
            <a:tailEnd type="none" w="sm" len="sm"/>
          </a:ln>
        </p:spPr>
      </p:sp>
      <p:grpSp>
        <p:nvGrpSpPr>
          <p:cNvPr id="5" name="Group 5"/>
          <p:cNvGrpSpPr/>
          <p:nvPr/>
        </p:nvGrpSpPr>
        <p:grpSpPr>
          <a:xfrm>
            <a:off x="1643918" y="749150"/>
            <a:ext cx="559101" cy="559101"/>
            <a:chOff x="0" y="0"/>
            <a:chExt cx="812800" cy="812800"/>
          </a:xfrm>
        </p:grpSpPr>
        <p:sp>
          <p:nvSpPr>
            <p:cNvPr id="6" name="Freeform 6"/>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196E63"/>
            </a:solidFill>
          </p:spPr>
        </p:sp>
        <p:sp>
          <p:nvSpPr>
            <p:cNvPr id="7" name="TextBox 7"/>
            <p:cNvSpPr txBox="1"/>
            <p:nvPr/>
          </p:nvSpPr>
          <p:spPr>
            <a:xfrm>
              <a:off x="76200" y="28575"/>
              <a:ext cx="660400" cy="708025"/>
            </a:xfrm>
            <a:prstGeom prst="rect">
              <a:avLst/>
            </a:prstGeom>
          </p:spPr>
          <p:txBody>
            <a:bodyPr lIns="50800" tIns="50800" rIns="50800" bIns="50800" rtlCol="0" anchor="ctr"/>
            <a:lstStyle/>
            <a:p>
              <a:pPr algn="ctr">
                <a:lnSpc>
                  <a:spcPts val="3499"/>
                </a:lnSpc>
              </a:pPr>
              <a:endParaRPr/>
            </a:p>
          </p:txBody>
        </p:sp>
      </p:grpSp>
      <p:sp>
        <p:nvSpPr>
          <p:cNvPr id="8" name="TextBox 8"/>
          <p:cNvSpPr txBox="1"/>
          <p:nvPr/>
        </p:nvSpPr>
        <p:spPr>
          <a:xfrm>
            <a:off x="1567629" y="2208411"/>
            <a:ext cx="14443288" cy="1915822"/>
          </a:xfrm>
          <a:prstGeom prst="rect">
            <a:avLst/>
          </a:prstGeom>
        </p:spPr>
        <p:txBody>
          <a:bodyPr lIns="0" tIns="0" rIns="0" bIns="0" rtlCol="0" anchor="t">
            <a:spAutoFit/>
          </a:bodyPr>
          <a:lstStyle/>
          <a:p>
            <a:pPr>
              <a:lnSpc>
                <a:spcPts val="14301"/>
              </a:lnSpc>
            </a:pPr>
            <a:r>
              <a:rPr lang="en-US" sz="14301">
                <a:solidFill>
                  <a:srgbClr val="257B70"/>
                </a:solidFill>
                <a:latin typeface="Lovelace"/>
              </a:rPr>
              <a:t>Groove2Groove</a:t>
            </a:r>
          </a:p>
        </p:txBody>
      </p:sp>
      <p:sp>
        <p:nvSpPr>
          <p:cNvPr id="9" name="TextBox 9"/>
          <p:cNvSpPr txBox="1"/>
          <p:nvPr/>
        </p:nvSpPr>
        <p:spPr>
          <a:xfrm>
            <a:off x="1567629" y="3839962"/>
            <a:ext cx="9512001" cy="2459356"/>
          </a:xfrm>
          <a:prstGeom prst="rect">
            <a:avLst/>
          </a:prstGeom>
        </p:spPr>
        <p:txBody>
          <a:bodyPr lIns="0" tIns="0" rIns="0" bIns="0" rtlCol="0" anchor="t">
            <a:spAutoFit/>
          </a:bodyPr>
          <a:lstStyle/>
          <a:p>
            <a:pPr>
              <a:lnSpc>
                <a:spcPts val="6299"/>
              </a:lnSpc>
            </a:pPr>
            <a:r>
              <a:rPr lang="en-US" sz="4499">
                <a:solidFill>
                  <a:srgbClr val="000000"/>
                </a:solidFill>
                <a:latin typeface="Apricots"/>
              </a:rPr>
              <a:t>One-Shot Music Style Transfer With Supervision From Synthetic Data</a:t>
            </a:r>
          </a:p>
          <a:p>
            <a:pPr>
              <a:lnSpc>
                <a:spcPts val="7139"/>
              </a:lnSpc>
            </a:pPr>
            <a:endParaRPr lang="en-US" sz="4499">
              <a:solidFill>
                <a:srgbClr val="000000"/>
              </a:solidFill>
              <a:latin typeface="Apricots"/>
            </a:endParaRPr>
          </a:p>
        </p:txBody>
      </p:sp>
      <p:sp>
        <p:nvSpPr>
          <p:cNvPr id="10" name="TextBox 10"/>
          <p:cNvSpPr txBox="1"/>
          <p:nvPr/>
        </p:nvSpPr>
        <p:spPr>
          <a:xfrm>
            <a:off x="16521295" y="802005"/>
            <a:ext cx="1352983" cy="405765"/>
          </a:xfrm>
          <a:prstGeom prst="rect">
            <a:avLst/>
          </a:prstGeom>
        </p:spPr>
        <p:txBody>
          <a:bodyPr lIns="0" tIns="0" rIns="0" bIns="0" rtlCol="0" anchor="t">
            <a:spAutoFit/>
          </a:bodyPr>
          <a:lstStyle/>
          <a:p>
            <a:pPr>
              <a:lnSpc>
                <a:spcPts val="3360"/>
              </a:lnSpc>
            </a:pPr>
            <a:r>
              <a:rPr lang="en-US" sz="2400">
                <a:solidFill>
                  <a:srgbClr val="196E63"/>
                </a:solidFill>
                <a:latin typeface="ABeeZee"/>
              </a:rPr>
              <a:t>SMAI</a:t>
            </a:r>
          </a:p>
        </p:txBody>
      </p:sp>
      <p:sp>
        <p:nvSpPr>
          <p:cNvPr id="11" name="TextBox 11"/>
          <p:cNvSpPr txBox="1"/>
          <p:nvPr/>
        </p:nvSpPr>
        <p:spPr>
          <a:xfrm>
            <a:off x="1028700" y="9031605"/>
            <a:ext cx="2904771" cy="405765"/>
          </a:xfrm>
          <a:prstGeom prst="rect">
            <a:avLst/>
          </a:prstGeom>
        </p:spPr>
        <p:txBody>
          <a:bodyPr lIns="0" tIns="0" rIns="0" bIns="0" rtlCol="0" anchor="t">
            <a:spAutoFit/>
          </a:bodyPr>
          <a:lstStyle/>
          <a:p>
            <a:pPr>
              <a:lnSpc>
                <a:spcPts val="3360"/>
              </a:lnSpc>
            </a:pPr>
            <a:r>
              <a:rPr lang="en-US" sz="2400">
                <a:solidFill>
                  <a:srgbClr val="196E63"/>
                </a:solidFill>
                <a:latin typeface="ABeeZee"/>
              </a:rPr>
              <a:t>6 MAA </a:t>
            </a:r>
          </a:p>
        </p:txBody>
      </p:sp>
      <p:sp>
        <p:nvSpPr>
          <p:cNvPr id="12" name="TextBox 12"/>
          <p:cNvSpPr txBox="1"/>
          <p:nvPr/>
        </p:nvSpPr>
        <p:spPr>
          <a:xfrm>
            <a:off x="1028700" y="8218487"/>
            <a:ext cx="9512001" cy="500380"/>
          </a:xfrm>
          <a:prstGeom prst="rect">
            <a:avLst/>
          </a:prstGeom>
        </p:spPr>
        <p:txBody>
          <a:bodyPr lIns="0" tIns="0" rIns="0" bIns="0" rtlCol="0" anchor="t">
            <a:spAutoFit/>
          </a:bodyPr>
          <a:lstStyle/>
          <a:p>
            <a:pPr>
              <a:lnSpc>
                <a:spcPts val="3919"/>
              </a:lnSpc>
            </a:pPr>
            <a:r>
              <a:rPr lang="en-US" sz="2799">
                <a:solidFill>
                  <a:srgbClr val="000000"/>
                </a:solidFill>
                <a:latin typeface="Lovelace"/>
              </a:rPr>
              <a:t>Meenakshi | Anindita  | Arshini</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BFB"/>
        </a:solidFill>
        <a:effectLst/>
      </p:bgPr>
    </p:bg>
    <p:spTree>
      <p:nvGrpSpPr>
        <p:cNvPr id="1" name=""/>
        <p:cNvGrpSpPr/>
        <p:nvPr/>
      </p:nvGrpSpPr>
      <p:grpSpPr>
        <a:xfrm>
          <a:off x="0" y="0"/>
          <a:ext cx="0" cy="0"/>
          <a:chOff x="0" y="0"/>
          <a:chExt cx="0" cy="0"/>
        </a:xfrm>
      </p:grpSpPr>
      <p:sp>
        <p:nvSpPr>
          <p:cNvPr id="2" name="AutoShape 2"/>
          <p:cNvSpPr/>
          <p:nvPr/>
        </p:nvSpPr>
        <p:spPr>
          <a:xfrm>
            <a:off x="5726386" y="1019175"/>
            <a:ext cx="10511735" cy="0"/>
          </a:xfrm>
          <a:prstGeom prst="line">
            <a:avLst/>
          </a:prstGeom>
          <a:ln w="19050" cap="flat">
            <a:solidFill>
              <a:srgbClr val="196E63"/>
            </a:solidFill>
            <a:prstDash val="solid"/>
            <a:headEnd type="none" w="sm" len="sm"/>
            <a:tailEnd type="none" w="sm" len="sm"/>
          </a:ln>
        </p:spPr>
      </p:sp>
      <p:sp>
        <p:nvSpPr>
          <p:cNvPr id="3" name="AutoShape 3"/>
          <p:cNvSpPr/>
          <p:nvPr/>
        </p:nvSpPr>
        <p:spPr>
          <a:xfrm>
            <a:off x="3933471" y="9248775"/>
            <a:ext cx="10501995" cy="0"/>
          </a:xfrm>
          <a:prstGeom prst="line">
            <a:avLst/>
          </a:prstGeom>
          <a:ln w="19050" cap="flat">
            <a:solidFill>
              <a:srgbClr val="196E63"/>
            </a:solidFill>
            <a:prstDash val="solid"/>
            <a:headEnd type="none" w="sm" len="sm"/>
            <a:tailEnd type="none" w="sm" len="sm"/>
          </a:ln>
        </p:spPr>
      </p:sp>
      <p:grpSp>
        <p:nvGrpSpPr>
          <p:cNvPr id="4" name="Group 4"/>
          <p:cNvGrpSpPr/>
          <p:nvPr/>
        </p:nvGrpSpPr>
        <p:grpSpPr>
          <a:xfrm>
            <a:off x="15347378" y="8970881"/>
            <a:ext cx="1216288" cy="593888"/>
            <a:chOff x="0" y="0"/>
            <a:chExt cx="3919662" cy="1913890"/>
          </a:xfrm>
        </p:grpSpPr>
        <p:sp>
          <p:nvSpPr>
            <p:cNvPr id="5" name="Freeform 5"/>
            <p:cNvSpPr/>
            <p:nvPr/>
          </p:nvSpPr>
          <p:spPr>
            <a:xfrm>
              <a:off x="0" y="0"/>
              <a:ext cx="3919662" cy="1913890"/>
            </a:xfrm>
            <a:custGeom>
              <a:avLst/>
              <a:gdLst/>
              <a:ahLst/>
              <a:cxnLst/>
              <a:rect l="l" t="t" r="r" b="b"/>
              <a:pathLst>
                <a:path w="3919662" h="1913890">
                  <a:moveTo>
                    <a:pt x="3919662" y="956945"/>
                  </a:moveTo>
                  <a:lnTo>
                    <a:pt x="3919662" y="956945"/>
                  </a:lnTo>
                  <a:cubicBezTo>
                    <a:pt x="3919662" y="1485392"/>
                    <a:pt x="3491291" y="1913890"/>
                    <a:pt x="2962717" y="1913890"/>
                  </a:cubicBezTo>
                  <a:lnTo>
                    <a:pt x="956945" y="1913890"/>
                  </a:lnTo>
                  <a:cubicBezTo>
                    <a:pt x="428371" y="1913890"/>
                    <a:pt x="0" y="1485392"/>
                    <a:pt x="0" y="956945"/>
                  </a:cubicBezTo>
                  <a:lnTo>
                    <a:pt x="0" y="956945"/>
                  </a:lnTo>
                  <a:cubicBezTo>
                    <a:pt x="0" y="428371"/>
                    <a:pt x="428371" y="0"/>
                    <a:pt x="956945" y="0"/>
                  </a:cubicBezTo>
                  <a:lnTo>
                    <a:pt x="2962717" y="0"/>
                  </a:lnTo>
                  <a:cubicBezTo>
                    <a:pt x="3491164" y="0"/>
                    <a:pt x="3919662" y="428371"/>
                    <a:pt x="3919662" y="956945"/>
                  </a:cubicBezTo>
                  <a:close/>
                </a:path>
              </a:pathLst>
            </a:custGeom>
            <a:solidFill>
              <a:srgbClr val="257B70"/>
            </a:solidFill>
          </p:spPr>
        </p:sp>
      </p:grpSp>
      <p:grpSp>
        <p:nvGrpSpPr>
          <p:cNvPr id="6" name="Group 6"/>
          <p:cNvGrpSpPr>
            <a:grpSpLocks noChangeAspect="1"/>
          </p:cNvGrpSpPr>
          <p:nvPr/>
        </p:nvGrpSpPr>
        <p:grpSpPr>
          <a:xfrm>
            <a:off x="14722786" y="9015258"/>
            <a:ext cx="505133" cy="505133"/>
            <a:chOff x="0" y="0"/>
            <a:chExt cx="6355080" cy="6355080"/>
          </a:xfrm>
        </p:grpSpPr>
        <p:sp>
          <p:nvSpPr>
            <p:cNvPr id="7" name="Freeform 7"/>
            <p:cNvSpPr/>
            <p:nvPr/>
          </p:nvSpPr>
          <p:spPr>
            <a:xfrm>
              <a:off x="0" y="0"/>
              <a:ext cx="6355080" cy="6355080"/>
            </a:xfrm>
            <a:custGeom>
              <a:avLst/>
              <a:gdLst/>
              <a:ahLst/>
              <a:cxnLst/>
              <a:rect l="l" t="t" r="r" b="b"/>
              <a:pathLst>
                <a:path w="6355080" h="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196E63"/>
            </a:solidFill>
          </p:spPr>
        </p:sp>
      </p:grpSp>
      <p:grpSp>
        <p:nvGrpSpPr>
          <p:cNvPr id="8" name="Group 8"/>
          <p:cNvGrpSpPr>
            <a:grpSpLocks noChangeAspect="1"/>
          </p:cNvGrpSpPr>
          <p:nvPr/>
        </p:nvGrpSpPr>
        <p:grpSpPr>
          <a:xfrm>
            <a:off x="16754167" y="9015258"/>
            <a:ext cx="505133" cy="505133"/>
            <a:chOff x="0" y="0"/>
            <a:chExt cx="6355080" cy="6355080"/>
          </a:xfrm>
        </p:grpSpPr>
        <p:sp>
          <p:nvSpPr>
            <p:cNvPr id="9" name="Freeform 9"/>
            <p:cNvSpPr/>
            <p:nvPr/>
          </p:nvSpPr>
          <p:spPr>
            <a:xfrm>
              <a:off x="0" y="0"/>
              <a:ext cx="6355080" cy="6355080"/>
            </a:xfrm>
            <a:custGeom>
              <a:avLst/>
              <a:gdLst/>
              <a:ahLst/>
              <a:cxnLst/>
              <a:rect l="l" t="t" r="r" b="b"/>
              <a:pathLst>
                <a:path w="6355080" h="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196E63"/>
            </a:solidFill>
          </p:spPr>
        </p:sp>
      </p:grpSp>
      <p:pic>
        <p:nvPicPr>
          <p:cNvPr id="10" name="Picture 10"/>
          <p:cNvPicPr>
            <a:picLocks noChangeAspect="1"/>
          </p:cNvPicPr>
          <p:nvPr/>
        </p:nvPicPr>
        <p:blipFill>
          <a:blip r:embed="rId2"/>
          <a:srcRect/>
          <a:stretch>
            <a:fillRect/>
          </a:stretch>
        </p:blipFill>
        <p:spPr>
          <a:xfrm rot="-1181078">
            <a:off x="-1182201" y="-2155469"/>
            <a:ext cx="6534422" cy="4865422"/>
          </a:xfrm>
          <a:prstGeom prst="rect">
            <a:avLst/>
          </a:prstGeom>
        </p:spPr>
      </p:pic>
      <p:sp>
        <p:nvSpPr>
          <p:cNvPr id="11" name="TextBox 11"/>
          <p:cNvSpPr txBox="1"/>
          <p:nvPr/>
        </p:nvSpPr>
        <p:spPr>
          <a:xfrm>
            <a:off x="1169639" y="4607498"/>
            <a:ext cx="7008167" cy="1539869"/>
          </a:xfrm>
          <a:prstGeom prst="rect">
            <a:avLst/>
          </a:prstGeom>
        </p:spPr>
        <p:txBody>
          <a:bodyPr lIns="0" tIns="0" rIns="0" bIns="0" rtlCol="0" anchor="t">
            <a:spAutoFit/>
          </a:bodyPr>
          <a:lstStyle/>
          <a:p>
            <a:pPr>
              <a:lnSpc>
                <a:spcPts val="11499"/>
              </a:lnSpc>
            </a:pPr>
            <a:r>
              <a:rPr lang="en-US" sz="11499">
                <a:solidFill>
                  <a:srgbClr val="257B70"/>
                </a:solidFill>
                <a:latin typeface="Lovelace"/>
              </a:rPr>
              <a:t>Content</a:t>
            </a:r>
          </a:p>
        </p:txBody>
      </p:sp>
      <p:sp>
        <p:nvSpPr>
          <p:cNvPr id="12" name="TextBox 12"/>
          <p:cNvSpPr txBox="1"/>
          <p:nvPr/>
        </p:nvSpPr>
        <p:spPr>
          <a:xfrm>
            <a:off x="15585102" y="9137385"/>
            <a:ext cx="740841" cy="308506"/>
          </a:xfrm>
          <a:prstGeom prst="rect">
            <a:avLst/>
          </a:prstGeom>
        </p:spPr>
        <p:txBody>
          <a:bodyPr lIns="0" tIns="0" rIns="0" bIns="0" rtlCol="0" anchor="t">
            <a:spAutoFit/>
          </a:bodyPr>
          <a:lstStyle/>
          <a:p>
            <a:pPr algn="ctr">
              <a:lnSpc>
                <a:spcPts val="2395"/>
              </a:lnSpc>
            </a:pPr>
            <a:r>
              <a:rPr lang="en-US" sz="2395">
                <a:solidFill>
                  <a:srgbClr val="FFFFFF"/>
                </a:solidFill>
                <a:latin typeface="ABeeZee"/>
              </a:rPr>
              <a:t>02</a:t>
            </a:r>
          </a:p>
        </p:txBody>
      </p:sp>
      <p:sp>
        <p:nvSpPr>
          <p:cNvPr id="13" name="TextBox 13"/>
          <p:cNvSpPr txBox="1"/>
          <p:nvPr/>
        </p:nvSpPr>
        <p:spPr>
          <a:xfrm>
            <a:off x="14794408" y="9176119"/>
            <a:ext cx="361889" cy="211986"/>
          </a:xfrm>
          <a:prstGeom prst="rect">
            <a:avLst/>
          </a:prstGeom>
        </p:spPr>
        <p:txBody>
          <a:bodyPr lIns="0" tIns="0" rIns="0" bIns="0" rtlCol="0" anchor="t">
            <a:spAutoFit/>
          </a:bodyPr>
          <a:lstStyle/>
          <a:p>
            <a:pPr algn="ctr">
              <a:lnSpc>
                <a:spcPts val="1595"/>
              </a:lnSpc>
            </a:pPr>
            <a:r>
              <a:rPr lang="en-US" sz="1595">
                <a:solidFill>
                  <a:srgbClr val="196E63"/>
                </a:solidFill>
                <a:latin typeface="ABeeZee"/>
              </a:rPr>
              <a:t>01</a:t>
            </a:r>
          </a:p>
        </p:txBody>
      </p:sp>
      <p:sp>
        <p:nvSpPr>
          <p:cNvPr id="14" name="TextBox 14"/>
          <p:cNvSpPr txBox="1"/>
          <p:nvPr/>
        </p:nvSpPr>
        <p:spPr>
          <a:xfrm>
            <a:off x="16825789" y="9176119"/>
            <a:ext cx="361889" cy="211986"/>
          </a:xfrm>
          <a:prstGeom prst="rect">
            <a:avLst/>
          </a:prstGeom>
        </p:spPr>
        <p:txBody>
          <a:bodyPr lIns="0" tIns="0" rIns="0" bIns="0" rtlCol="0" anchor="t">
            <a:spAutoFit/>
          </a:bodyPr>
          <a:lstStyle/>
          <a:p>
            <a:pPr algn="ctr">
              <a:lnSpc>
                <a:spcPts val="1595"/>
              </a:lnSpc>
            </a:pPr>
            <a:r>
              <a:rPr lang="en-US" sz="1595">
                <a:solidFill>
                  <a:srgbClr val="196E63"/>
                </a:solidFill>
                <a:latin typeface="ABeeZee"/>
              </a:rPr>
              <a:t>03</a:t>
            </a:r>
          </a:p>
        </p:txBody>
      </p:sp>
      <p:sp>
        <p:nvSpPr>
          <p:cNvPr id="15" name="TextBox 15"/>
          <p:cNvSpPr txBox="1"/>
          <p:nvPr/>
        </p:nvSpPr>
        <p:spPr>
          <a:xfrm>
            <a:off x="16521295" y="802005"/>
            <a:ext cx="1352983" cy="405765"/>
          </a:xfrm>
          <a:prstGeom prst="rect">
            <a:avLst/>
          </a:prstGeom>
        </p:spPr>
        <p:txBody>
          <a:bodyPr lIns="0" tIns="0" rIns="0" bIns="0" rtlCol="0" anchor="t">
            <a:spAutoFit/>
          </a:bodyPr>
          <a:lstStyle/>
          <a:p>
            <a:pPr>
              <a:lnSpc>
                <a:spcPts val="3360"/>
              </a:lnSpc>
            </a:pPr>
            <a:r>
              <a:rPr lang="en-US" sz="2400">
                <a:solidFill>
                  <a:srgbClr val="196E63"/>
                </a:solidFill>
                <a:latin typeface="ABeeZee"/>
              </a:rPr>
              <a:t>SMAI</a:t>
            </a:r>
          </a:p>
        </p:txBody>
      </p:sp>
      <p:grpSp>
        <p:nvGrpSpPr>
          <p:cNvPr id="16" name="Group 16"/>
          <p:cNvGrpSpPr/>
          <p:nvPr/>
        </p:nvGrpSpPr>
        <p:grpSpPr>
          <a:xfrm>
            <a:off x="9363003" y="1620319"/>
            <a:ext cx="6875118" cy="901281"/>
            <a:chOff x="0" y="0"/>
            <a:chExt cx="15032243" cy="1970624"/>
          </a:xfrm>
        </p:grpSpPr>
        <p:sp>
          <p:nvSpPr>
            <p:cNvPr id="17" name="Freeform 17"/>
            <p:cNvSpPr/>
            <p:nvPr/>
          </p:nvSpPr>
          <p:spPr>
            <a:xfrm>
              <a:off x="0" y="0"/>
              <a:ext cx="15032242" cy="1970624"/>
            </a:xfrm>
            <a:custGeom>
              <a:avLst/>
              <a:gdLst/>
              <a:ahLst/>
              <a:cxnLst/>
              <a:rect l="l" t="t" r="r" b="b"/>
              <a:pathLst>
                <a:path w="15032242" h="1970624">
                  <a:moveTo>
                    <a:pt x="14062597" y="0"/>
                  </a:moveTo>
                  <a:lnTo>
                    <a:pt x="969645" y="0"/>
                  </a:lnTo>
                  <a:cubicBezTo>
                    <a:pt x="434975" y="0"/>
                    <a:pt x="0" y="434975"/>
                    <a:pt x="0" y="985312"/>
                  </a:cubicBezTo>
                  <a:cubicBezTo>
                    <a:pt x="0" y="1535649"/>
                    <a:pt x="434975" y="1970624"/>
                    <a:pt x="969645" y="1970624"/>
                  </a:cubicBezTo>
                  <a:lnTo>
                    <a:pt x="14062597" y="1970624"/>
                  </a:lnTo>
                  <a:cubicBezTo>
                    <a:pt x="14597267" y="1970624"/>
                    <a:pt x="15032242" y="1535649"/>
                    <a:pt x="15032242" y="985312"/>
                  </a:cubicBezTo>
                  <a:cubicBezTo>
                    <a:pt x="15032242" y="434975"/>
                    <a:pt x="14597267" y="0"/>
                    <a:pt x="14062597" y="0"/>
                  </a:cubicBezTo>
                  <a:close/>
                  <a:moveTo>
                    <a:pt x="14062597" y="1945224"/>
                  </a:moveTo>
                  <a:lnTo>
                    <a:pt x="969645" y="1945224"/>
                  </a:lnTo>
                  <a:cubicBezTo>
                    <a:pt x="448945" y="1945224"/>
                    <a:pt x="25400" y="1521679"/>
                    <a:pt x="25400" y="985312"/>
                  </a:cubicBezTo>
                  <a:cubicBezTo>
                    <a:pt x="25400" y="448945"/>
                    <a:pt x="448945" y="25400"/>
                    <a:pt x="969645" y="25400"/>
                  </a:cubicBezTo>
                  <a:lnTo>
                    <a:pt x="14062597" y="25400"/>
                  </a:lnTo>
                  <a:cubicBezTo>
                    <a:pt x="14583297" y="25400"/>
                    <a:pt x="15006842" y="448945"/>
                    <a:pt x="15006842" y="985312"/>
                  </a:cubicBezTo>
                  <a:cubicBezTo>
                    <a:pt x="15006842" y="1521679"/>
                    <a:pt x="14583297" y="1945224"/>
                    <a:pt x="14062597" y="1945224"/>
                  </a:cubicBezTo>
                  <a:close/>
                </a:path>
              </a:pathLst>
            </a:custGeom>
            <a:solidFill>
              <a:srgbClr val="196E63"/>
            </a:solidFill>
          </p:spPr>
        </p:sp>
      </p:grpSp>
      <p:sp>
        <p:nvSpPr>
          <p:cNvPr id="18" name="TextBox 18"/>
          <p:cNvSpPr txBox="1"/>
          <p:nvPr/>
        </p:nvSpPr>
        <p:spPr>
          <a:xfrm>
            <a:off x="9684790" y="1818547"/>
            <a:ext cx="5662589" cy="495300"/>
          </a:xfrm>
          <a:prstGeom prst="rect">
            <a:avLst/>
          </a:prstGeom>
        </p:spPr>
        <p:txBody>
          <a:bodyPr lIns="0" tIns="0" rIns="0" bIns="0" rtlCol="0" anchor="t">
            <a:spAutoFit/>
          </a:bodyPr>
          <a:lstStyle/>
          <a:p>
            <a:pPr>
              <a:lnSpc>
                <a:spcPts val="3840"/>
              </a:lnSpc>
            </a:pPr>
            <a:r>
              <a:rPr lang="en-US" sz="3200">
                <a:solidFill>
                  <a:srgbClr val="196E63"/>
                </a:solidFill>
                <a:latin typeface="ABeeZee Bold"/>
              </a:rPr>
              <a:t>Introduction</a:t>
            </a:r>
          </a:p>
        </p:txBody>
      </p:sp>
      <p:sp>
        <p:nvSpPr>
          <p:cNvPr id="19" name="TextBox 19"/>
          <p:cNvSpPr txBox="1"/>
          <p:nvPr/>
        </p:nvSpPr>
        <p:spPr>
          <a:xfrm>
            <a:off x="1028700" y="9031605"/>
            <a:ext cx="2904771" cy="405765"/>
          </a:xfrm>
          <a:prstGeom prst="rect">
            <a:avLst/>
          </a:prstGeom>
        </p:spPr>
        <p:txBody>
          <a:bodyPr lIns="0" tIns="0" rIns="0" bIns="0" rtlCol="0" anchor="t">
            <a:spAutoFit/>
          </a:bodyPr>
          <a:lstStyle/>
          <a:p>
            <a:pPr>
              <a:lnSpc>
                <a:spcPts val="3360"/>
              </a:lnSpc>
            </a:pPr>
            <a:r>
              <a:rPr lang="en-US" sz="2400">
                <a:solidFill>
                  <a:srgbClr val="196E63"/>
                </a:solidFill>
                <a:latin typeface="ABeeZee"/>
              </a:rPr>
              <a:t>6 MAA</a:t>
            </a:r>
          </a:p>
        </p:txBody>
      </p:sp>
      <p:grpSp>
        <p:nvGrpSpPr>
          <p:cNvPr id="20" name="Group 20"/>
          <p:cNvGrpSpPr/>
          <p:nvPr/>
        </p:nvGrpSpPr>
        <p:grpSpPr>
          <a:xfrm>
            <a:off x="9363003" y="2767043"/>
            <a:ext cx="6875118" cy="901281"/>
            <a:chOff x="0" y="0"/>
            <a:chExt cx="15032243" cy="1970624"/>
          </a:xfrm>
        </p:grpSpPr>
        <p:sp>
          <p:nvSpPr>
            <p:cNvPr id="21" name="Freeform 21"/>
            <p:cNvSpPr/>
            <p:nvPr/>
          </p:nvSpPr>
          <p:spPr>
            <a:xfrm>
              <a:off x="0" y="0"/>
              <a:ext cx="15032242" cy="1970624"/>
            </a:xfrm>
            <a:custGeom>
              <a:avLst/>
              <a:gdLst/>
              <a:ahLst/>
              <a:cxnLst/>
              <a:rect l="l" t="t" r="r" b="b"/>
              <a:pathLst>
                <a:path w="15032242" h="1970624">
                  <a:moveTo>
                    <a:pt x="14062597" y="0"/>
                  </a:moveTo>
                  <a:lnTo>
                    <a:pt x="969645" y="0"/>
                  </a:lnTo>
                  <a:cubicBezTo>
                    <a:pt x="434975" y="0"/>
                    <a:pt x="0" y="434975"/>
                    <a:pt x="0" y="985312"/>
                  </a:cubicBezTo>
                  <a:cubicBezTo>
                    <a:pt x="0" y="1535649"/>
                    <a:pt x="434975" y="1970624"/>
                    <a:pt x="969645" y="1970624"/>
                  </a:cubicBezTo>
                  <a:lnTo>
                    <a:pt x="14062597" y="1970624"/>
                  </a:lnTo>
                  <a:cubicBezTo>
                    <a:pt x="14597267" y="1970624"/>
                    <a:pt x="15032242" y="1535649"/>
                    <a:pt x="15032242" y="985312"/>
                  </a:cubicBezTo>
                  <a:cubicBezTo>
                    <a:pt x="15032242" y="434975"/>
                    <a:pt x="14597267" y="0"/>
                    <a:pt x="14062597" y="0"/>
                  </a:cubicBezTo>
                  <a:close/>
                  <a:moveTo>
                    <a:pt x="14062597" y="1945224"/>
                  </a:moveTo>
                  <a:lnTo>
                    <a:pt x="969645" y="1945224"/>
                  </a:lnTo>
                  <a:cubicBezTo>
                    <a:pt x="448945" y="1945224"/>
                    <a:pt x="25400" y="1521679"/>
                    <a:pt x="25400" y="985312"/>
                  </a:cubicBezTo>
                  <a:cubicBezTo>
                    <a:pt x="25400" y="448945"/>
                    <a:pt x="448945" y="25400"/>
                    <a:pt x="969645" y="25400"/>
                  </a:cubicBezTo>
                  <a:lnTo>
                    <a:pt x="14062597" y="25400"/>
                  </a:lnTo>
                  <a:cubicBezTo>
                    <a:pt x="14583297" y="25400"/>
                    <a:pt x="15006842" y="448945"/>
                    <a:pt x="15006842" y="985312"/>
                  </a:cubicBezTo>
                  <a:cubicBezTo>
                    <a:pt x="15006842" y="1521679"/>
                    <a:pt x="14583297" y="1945224"/>
                    <a:pt x="14062597" y="1945224"/>
                  </a:cubicBezTo>
                  <a:close/>
                </a:path>
              </a:pathLst>
            </a:custGeom>
            <a:solidFill>
              <a:srgbClr val="196E63"/>
            </a:solidFill>
          </p:spPr>
        </p:sp>
      </p:grpSp>
      <p:sp>
        <p:nvSpPr>
          <p:cNvPr id="22" name="TextBox 22"/>
          <p:cNvSpPr txBox="1"/>
          <p:nvPr/>
        </p:nvSpPr>
        <p:spPr>
          <a:xfrm>
            <a:off x="9684790" y="2965271"/>
            <a:ext cx="5662589" cy="495300"/>
          </a:xfrm>
          <a:prstGeom prst="rect">
            <a:avLst/>
          </a:prstGeom>
        </p:spPr>
        <p:txBody>
          <a:bodyPr lIns="0" tIns="0" rIns="0" bIns="0" rtlCol="0" anchor="t">
            <a:spAutoFit/>
          </a:bodyPr>
          <a:lstStyle/>
          <a:p>
            <a:pPr>
              <a:lnSpc>
                <a:spcPts val="3840"/>
              </a:lnSpc>
            </a:pPr>
            <a:r>
              <a:rPr lang="en-US" sz="3200">
                <a:solidFill>
                  <a:srgbClr val="196E63"/>
                </a:solidFill>
                <a:latin typeface="ABeeZee Bold"/>
              </a:rPr>
              <a:t>Problem Statement</a:t>
            </a:r>
          </a:p>
        </p:txBody>
      </p:sp>
      <p:grpSp>
        <p:nvGrpSpPr>
          <p:cNvPr id="23" name="Group 23"/>
          <p:cNvGrpSpPr/>
          <p:nvPr/>
        </p:nvGrpSpPr>
        <p:grpSpPr>
          <a:xfrm>
            <a:off x="9363003" y="3915974"/>
            <a:ext cx="6875118" cy="901281"/>
            <a:chOff x="0" y="0"/>
            <a:chExt cx="15032243" cy="1970624"/>
          </a:xfrm>
        </p:grpSpPr>
        <p:sp>
          <p:nvSpPr>
            <p:cNvPr id="24" name="Freeform 24"/>
            <p:cNvSpPr/>
            <p:nvPr/>
          </p:nvSpPr>
          <p:spPr>
            <a:xfrm>
              <a:off x="0" y="0"/>
              <a:ext cx="15032242" cy="1970624"/>
            </a:xfrm>
            <a:custGeom>
              <a:avLst/>
              <a:gdLst/>
              <a:ahLst/>
              <a:cxnLst/>
              <a:rect l="l" t="t" r="r" b="b"/>
              <a:pathLst>
                <a:path w="15032242" h="1970624">
                  <a:moveTo>
                    <a:pt x="14062597" y="0"/>
                  </a:moveTo>
                  <a:lnTo>
                    <a:pt x="969645" y="0"/>
                  </a:lnTo>
                  <a:cubicBezTo>
                    <a:pt x="434975" y="0"/>
                    <a:pt x="0" y="434975"/>
                    <a:pt x="0" y="985312"/>
                  </a:cubicBezTo>
                  <a:cubicBezTo>
                    <a:pt x="0" y="1535649"/>
                    <a:pt x="434975" y="1970624"/>
                    <a:pt x="969645" y="1970624"/>
                  </a:cubicBezTo>
                  <a:lnTo>
                    <a:pt x="14062597" y="1970624"/>
                  </a:lnTo>
                  <a:cubicBezTo>
                    <a:pt x="14597267" y="1970624"/>
                    <a:pt x="15032242" y="1535649"/>
                    <a:pt x="15032242" y="985312"/>
                  </a:cubicBezTo>
                  <a:cubicBezTo>
                    <a:pt x="15032242" y="434975"/>
                    <a:pt x="14597267" y="0"/>
                    <a:pt x="14062597" y="0"/>
                  </a:cubicBezTo>
                  <a:close/>
                  <a:moveTo>
                    <a:pt x="14062597" y="1945224"/>
                  </a:moveTo>
                  <a:lnTo>
                    <a:pt x="969645" y="1945224"/>
                  </a:lnTo>
                  <a:cubicBezTo>
                    <a:pt x="448945" y="1945224"/>
                    <a:pt x="25400" y="1521679"/>
                    <a:pt x="25400" y="985312"/>
                  </a:cubicBezTo>
                  <a:cubicBezTo>
                    <a:pt x="25400" y="448945"/>
                    <a:pt x="448945" y="25400"/>
                    <a:pt x="969645" y="25400"/>
                  </a:cubicBezTo>
                  <a:lnTo>
                    <a:pt x="14062597" y="25400"/>
                  </a:lnTo>
                  <a:cubicBezTo>
                    <a:pt x="14583297" y="25400"/>
                    <a:pt x="15006842" y="448945"/>
                    <a:pt x="15006842" y="985312"/>
                  </a:cubicBezTo>
                  <a:cubicBezTo>
                    <a:pt x="15006842" y="1521679"/>
                    <a:pt x="14583297" y="1945224"/>
                    <a:pt x="14062597" y="1945224"/>
                  </a:cubicBezTo>
                  <a:close/>
                </a:path>
              </a:pathLst>
            </a:custGeom>
            <a:solidFill>
              <a:srgbClr val="196E63"/>
            </a:solidFill>
          </p:spPr>
        </p:sp>
      </p:grpSp>
      <p:sp>
        <p:nvSpPr>
          <p:cNvPr id="25" name="TextBox 25"/>
          <p:cNvSpPr txBox="1"/>
          <p:nvPr/>
        </p:nvSpPr>
        <p:spPr>
          <a:xfrm>
            <a:off x="9684790" y="4114201"/>
            <a:ext cx="5662589" cy="495300"/>
          </a:xfrm>
          <a:prstGeom prst="rect">
            <a:avLst/>
          </a:prstGeom>
        </p:spPr>
        <p:txBody>
          <a:bodyPr lIns="0" tIns="0" rIns="0" bIns="0" rtlCol="0" anchor="t">
            <a:spAutoFit/>
          </a:bodyPr>
          <a:lstStyle/>
          <a:p>
            <a:pPr>
              <a:lnSpc>
                <a:spcPts val="3840"/>
              </a:lnSpc>
            </a:pPr>
            <a:r>
              <a:rPr lang="en-US" sz="3200">
                <a:solidFill>
                  <a:srgbClr val="196E63"/>
                </a:solidFill>
                <a:latin typeface="ABeeZee Bold"/>
              </a:rPr>
              <a:t>Previous Solutions</a:t>
            </a:r>
          </a:p>
        </p:txBody>
      </p:sp>
      <p:grpSp>
        <p:nvGrpSpPr>
          <p:cNvPr id="26" name="Group 26"/>
          <p:cNvGrpSpPr/>
          <p:nvPr/>
        </p:nvGrpSpPr>
        <p:grpSpPr>
          <a:xfrm>
            <a:off x="9363003" y="5064904"/>
            <a:ext cx="6875118" cy="901281"/>
            <a:chOff x="0" y="0"/>
            <a:chExt cx="15032243" cy="1970624"/>
          </a:xfrm>
        </p:grpSpPr>
        <p:sp>
          <p:nvSpPr>
            <p:cNvPr id="27" name="Freeform 27"/>
            <p:cNvSpPr/>
            <p:nvPr/>
          </p:nvSpPr>
          <p:spPr>
            <a:xfrm>
              <a:off x="0" y="0"/>
              <a:ext cx="15032242" cy="1970624"/>
            </a:xfrm>
            <a:custGeom>
              <a:avLst/>
              <a:gdLst/>
              <a:ahLst/>
              <a:cxnLst/>
              <a:rect l="l" t="t" r="r" b="b"/>
              <a:pathLst>
                <a:path w="15032242" h="1970624">
                  <a:moveTo>
                    <a:pt x="14062597" y="0"/>
                  </a:moveTo>
                  <a:lnTo>
                    <a:pt x="969645" y="0"/>
                  </a:lnTo>
                  <a:cubicBezTo>
                    <a:pt x="434975" y="0"/>
                    <a:pt x="0" y="434975"/>
                    <a:pt x="0" y="985312"/>
                  </a:cubicBezTo>
                  <a:cubicBezTo>
                    <a:pt x="0" y="1535649"/>
                    <a:pt x="434975" y="1970624"/>
                    <a:pt x="969645" y="1970624"/>
                  </a:cubicBezTo>
                  <a:lnTo>
                    <a:pt x="14062597" y="1970624"/>
                  </a:lnTo>
                  <a:cubicBezTo>
                    <a:pt x="14597267" y="1970624"/>
                    <a:pt x="15032242" y="1535649"/>
                    <a:pt x="15032242" y="985312"/>
                  </a:cubicBezTo>
                  <a:cubicBezTo>
                    <a:pt x="15032242" y="434975"/>
                    <a:pt x="14597267" y="0"/>
                    <a:pt x="14062597" y="0"/>
                  </a:cubicBezTo>
                  <a:close/>
                  <a:moveTo>
                    <a:pt x="14062597" y="1945224"/>
                  </a:moveTo>
                  <a:lnTo>
                    <a:pt x="969645" y="1945224"/>
                  </a:lnTo>
                  <a:cubicBezTo>
                    <a:pt x="448945" y="1945224"/>
                    <a:pt x="25400" y="1521679"/>
                    <a:pt x="25400" y="985312"/>
                  </a:cubicBezTo>
                  <a:cubicBezTo>
                    <a:pt x="25400" y="448945"/>
                    <a:pt x="448945" y="25400"/>
                    <a:pt x="969645" y="25400"/>
                  </a:cubicBezTo>
                  <a:lnTo>
                    <a:pt x="14062597" y="25400"/>
                  </a:lnTo>
                  <a:cubicBezTo>
                    <a:pt x="14583297" y="25400"/>
                    <a:pt x="15006842" y="448945"/>
                    <a:pt x="15006842" y="985312"/>
                  </a:cubicBezTo>
                  <a:cubicBezTo>
                    <a:pt x="15006842" y="1521679"/>
                    <a:pt x="14583297" y="1945224"/>
                    <a:pt x="14062597" y="1945224"/>
                  </a:cubicBezTo>
                  <a:close/>
                </a:path>
              </a:pathLst>
            </a:custGeom>
            <a:solidFill>
              <a:srgbClr val="196E63"/>
            </a:solidFill>
          </p:spPr>
        </p:sp>
      </p:grpSp>
      <p:sp>
        <p:nvSpPr>
          <p:cNvPr id="28" name="TextBox 28"/>
          <p:cNvSpPr txBox="1"/>
          <p:nvPr/>
        </p:nvSpPr>
        <p:spPr>
          <a:xfrm>
            <a:off x="9684790" y="5263132"/>
            <a:ext cx="5662589" cy="495300"/>
          </a:xfrm>
          <a:prstGeom prst="rect">
            <a:avLst/>
          </a:prstGeom>
        </p:spPr>
        <p:txBody>
          <a:bodyPr lIns="0" tIns="0" rIns="0" bIns="0" rtlCol="0" anchor="t">
            <a:spAutoFit/>
          </a:bodyPr>
          <a:lstStyle/>
          <a:p>
            <a:pPr>
              <a:lnSpc>
                <a:spcPts val="3840"/>
              </a:lnSpc>
            </a:pPr>
            <a:r>
              <a:rPr lang="en-US" sz="3200">
                <a:solidFill>
                  <a:srgbClr val="196E63"/>
                </a:solidFill>
                <a:latin typeface="ABeeZee Bold"/>
              </a:rPr>
              <a:t>Proposed Solutions </a:t>
            </a:r>
          </a:p>
        </p:txBody>
      </p:sp>
      <p:grpSp>
        <p:nvGrpSpPr>
          <p:cNvPr id="29" name="Group 29"/>
          <p:cNvGrpSpPr/>
          <p:nvPr/>
        </p:nvGrpSpPr>
        <p:grpSpPr>
          <a:xfrm>
            <a:off x="9363003" y="6213835"/>
            <a:ext cx="6875118" cy="901281"/>
            <a:chOff x="0" y="0"/>
            <a:chExt cx="15032243" cy="1970624"/>
          </a:xfrm>
        </p:grpSpPr>
        <p:sp>
          <p:nvSpPr>
            <p:cNvPr id="30" name="Freeform 30"/>
            <p:cNvSpPr/>
            <p:nvPr/>
          </p:nvSpPr>
          <p:spPr>
            <a:xfrm>
              <a:off x="0" y="0"/>
              <a:ext cx="15032242" cy="1970624"/>
            </a:xfrm>
            <a:custGeom>
              <a:avLst/>
              <a:gdLst/>
              <a:ahLst/>
              <a:cxnLst/>
              <a:rect l="l" t="t" r="r" b="b"/>
              <a:pathLst>
                <a:path w="15032242" h="1970624">
                  <a:moveTo>
                    <a:pt x="14062597" y="0"/>
                  </a:moveTo>
                  <a:lnTo>
                    <a:pt x="969645" y="0"/>
                  </a:lnTo>
                  <a:cubicBezTo>
                    <a:pt x="434975" y="0"/>
                    <a:pt x="0" y="434975"/>
                    <a:pt x="0" y="985312"/>
                  </a:cubicBezTo>
                  <a:cubicBezTo>
                    <a:pt x="0" y="1535649"/>
                    <a:pt x="434975" y="1970624"/>
                    <a:pt x="969645" y="1970624"/>
                  </a:cubicBezTo>
                  <a:lnTo>
                    <a:pt x="14062597" y="1970624"/>
                  </a:lnTo>
                  <a:cubicBezTo>
                    <a:pt x="14597267" y="1970624"/>
                    <a:pt x="15032242" y="1535649"/>
                    <a:pt x="15032242" y="985312"/>
                  </a:cubicBezTo>
                  <a:cubicBezTo>
                    <a:pt x="15032242" y="434975"/>
                    <a:pt x="14597267" y="0"/>
                    <a:pt x="14062597" y="0"/>
                  </a:cubicBezTo>
                  <a:close/>
                  <a:moveTo>
                    <a:pt x="14062597" y="1945224"/>
                  </a:moveTo>
                  <a:lnTo>
                    <a:pt x="969645" y="1945224"/>
                  </a:lnTo>
                  <a:cubicBezTo>
                    <a:pt x="448945" y="1945224"/>
                    <a:pt x="25400" y="1521679"/>
                    <a:pt x="25400" y="985312"/>
                  </a:cubicBezTo>
                  <a:cubicBezTo>
                    <a:pt x="25400" y="448945"/>
                    <a:pt x="448945" y="25400"/>
                    <a:pt x="969645" y="25400"/>
                  </a:cubicBezTo>
                  <a:lnTo>
                    <a:pt x="14062597" y="25400"/>
                  </a:lnTo>
                  <a:cubicBezTo>
                    <a:pt x="14583297" y="25400"/>
                    <a:pt x="15006842" y="448945"/>
                    <a:pt x="15006842" y="985312"/>
                  </a:cubicBezTo>
                  <a:cubicBezTo>
                    <a:pt x="15006842" y="1521679"/>
                    <a:pt x="14583297" y="1945224"/>
                    <a:pt x="14062597" y="1945224"/>
                  </a:cubicBezTo>
                  <a:close/>
                </a:path>
              </a:pathLst>
            </a:custGeom>
            <a:solidFill>
              <a:srgbClr val="196E63"/>
            </a:solidFill>
          </p:spPr>
        </p:sp>
      </p:grpSp>
      <p:sp>
        <p:nvSpPr>
          <p:cNvPr id="31" name="TextBox 31"/>
          <p:cNvSpPr txBox="1"/>
          <p:nvPr/>
        </p:nvSpPr>
        <p:spPr>
          <a:xfrm>
            <a:off x="9684790" y="6412063"/>
            <a:ext cx="5662589" cy="495300"/>
          </a:xfrm>
          <a:prstGeom prst="rect">
            <a:avLst/>
          </a:prstGeom>
        </p:spPr>
        <p:txBody>
          <a:bodyPr lIns="0" tIns="0" rIns="0" bIns="0" rtlCol="0" anchor="t">
            <a:spAutoFit/>
          </a:bodyPr>
          <a:lstStyle/>
          <a:p>
            <a:pPr>
              <a:lnSpc>
                <a:spcPts val="3840"/>
              </a:lnSpc>
            </a:pPr>
            <a:r>
              <a:rPr lang="en-US" sz="3200">
                <a:solidFill>
                  <a:srgbClr val="196E63"/>
                </a:solidFill>
                <a:latin typeface="ABeeZee Bold"/>
              </a:rPr>
              <a:t>Model Architecture</a:t>
            </a:r>
          </a:p>
        </p:txBody>
      </p:sp>
      <p:grpSp>
        <p:nvGrpSpPr>
          <p:cNvPr id="32" name="Group 32"/>
          <p:cNvGrpSpPr/>
          <p:nvPr/>
        </p:nvGrpSpPr>
        <p:grpSpPr>
          <a:xfrm>
            <a:off x="9363003" y="7362766"/>
            <a:ext cx="6875118" cy="901281"/>
            <a:chOff x="0" y="0"/>
            <a:chExt cx="15032243" cy="1970624"/>
          </a:xfrm>
        </p:grpSpPr>
        <p:sp>
          <p:nvSpPr>
            <p:cNvPr id="33" name="Freeform 33"/>
            <p:cNvSpPr/>
            <p:nvPr/>
          </p:nvSpPr>
          <p:spPr>
            <a:xfrm>
              <a:off x="0" y="0"/>
              <a:ext cx="15032242" cy="1970624"/>
            </a:xfrm>
            <a:custGeom>
              <a:avLst/>
              <a:gdLst/>
              <a:ahLst/>
              <a:cxnLst/>
              <a:rect l="l" t="t" r="r" b="b"/>
              <a:pathLst>
                <a:path w="15032242" h="1970624">
                  <a:moveTo>
                    <a:pt x="14062597" y="0"/>
                  </a:moveTo>
                  <a:lnTo>
                    <a:pt x="969645" y="0"/>
                  </a:lnTo>
                  <a:cubicBezTo>
                    <a:pt x="434975" y="0"/>
                    <a:pt x="0" y="434975"/>
                    <a:pt x="0" y="985312"/>
                  </a:cubicBezTo>
                  <a:cubicBezTo>
                    <a:pt x="0" y="1535649"/>
                    <a:pt x="434975" y="1970624"/>
                    <a:pt x="969645" y="1970624"/>
                  </a:cubicBezTo>
                  <a:lnTo>
                    <a:pt x="14062597" y="1970624"/>
                  </a:lnTo>
                  <a:cubicBezTo>
                    <a:pt x="14597267" y="1970624"/>
                    <a:pt x="15032242" y="1535649"/>
                    <a:pt x="15032242" y="985312"/>
                  </a:cubicBezTo>
                  <a:cubicBezTo>
                    <a:pt x="15032242" y="434975"/>
                    <a:pt x="14597267" y="0"/>
                    <a:pt x="14062597" y="0"/>
                  </a:cubicBezTo>
                  <a:close/>
                  <a:moveTo>
                    <a:pt x="14062597" y="1945224"/>
                  </a:moveTo>
                  <a:lnTo>
                    <a:pt x="969645" y="1945224"/>
                  </a:lnTo>
                  <a:cubicBezTo>
                    <a:pt x="448945" y="1945224"/>
                    <a:pt x="25400" y="1521679"/>
                    <a:pt x="25400" y="985312"/>
                  </a:cubicBezTo>
                  <a:cubicBezTo>
                    <a:pt x="25400" y="448945"/>
                    <a:pt x="448945" y="25400"/>
                    <a:pt x="969645" y="25400"/>
                  </a:cubicBezTo>
                  <a:lnTo>
                    <a:pt x="14062597" y="25400"/>
                  </a:lnTo>
                  <a:cubicBezTo>
                    <a:pt x="14583297" y="25400"/>
                    <a:pt x="15006842" y="448945"/>
                    <a:pt x="15006842" y="985312"/>
                  </a:cubicBezTo>
                  <a:cubicBezTo>
                    <a:pt x="15006842" y="1521679"/>
                    <a:pt x="14583297" y="1945224"/>
                    <a:pt x="14062597" y="1945224"/>
                  </a:cubicBezTo>
                  <a:close/>
                </a:path>
              </a:pathLst>
            </a:custGeom>
            <a:solidFill>
              <a:srgbClr val="196E63"/>
            </a:solidFill>
          </p:spPr>
        </p:sp>
      </p:grpSp>
      <p:sp>
        <p:nvSpPr>
          <p:cNvPr id="34" name="TextBox 34"/>
          <p:cNvSpPr txBox="1"/>
          <p:nvPr/>
        </p:nvSpPr>
        <p:spPr>
          <a:xfrm>
            <a:off x="9684790" y="7560994"/>
            <a:ext cx="5662589" cy="495300"/>
          </a:xfrm>
          <a:prstGeom prst="rect">
            <a:avLst/>
          </a:prstGeom>
        </p:spPr>
        <p:txBody>
          <a:bodyPr lIns="0" tIns="0" rIns="0" bIns="0" rtlCol="0" anchor="t">
            <a:spAutoFit/>
          </a:bodyPr>
          <a:lstStyle/>
          <a:p>
            <a:pPr>
              <a:lnSpc>
                <a:spcPts val="3840"/>
              </a:lnSpc>
            </a:pPr>
            <a:r>
              <a:rPr lang="en-US" sz="3200">
                <a:solidFill>
                  <a:srgbClr val="196E63"/>
                </a:solidFill>
                <a:latin typeface="ABeeZee Bold"/>
              </a:rPr>
              <a:t>....</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BFB"/>
        </a:solidFill>
        <a:effectLst/>
      </p:bgPr>
    </p:bg>
    <p:spTree>
      <p:nvGrpSpPr>
        <p:cNvPr id="1" name=""/>
        <p:cNvGrpSpPr/>
        <p:nvPr/>
      </p:nvGrpSpPr>
      <p:grpSpPr>
        <a:xfrm>
          <a:off x="0" y="0"/>
          <a:ext cx="0" cy="0"/>
          <a:chOff x="0" y="0"/>
          <a:chExt cx="0" cy="0"/>
        </a:xfrm>
      </p:grpSpPr>
      <p:sp>
        <p:nvSpPr>
          <p:cNvPr id="2" name="AutoShape 2"/>
          <p:cNvSpPr/>
          <p:nvPr/>
        </p:nvSpPr>
        <p:spPr>
          <a:xfrm>
            <a:off x="5756515" y="9248775"/>
            <a:ext cx="8678952" cy="0"/>
          </a:xfrm>
          <a:prstGeom prst="line">
            <a:avLst/>
          </a:prstGeom>
          <a:ln w="19050" cap="flat">
            <a:solidFill>
              <a:srgbClr val="196E63"/>
            </a:solidFill>
            <a:prstDash val="solid"/>
            <a:headEnd type="none" w="sm" len="sm"/>
            <a:tailEnd type="none" w="sm" len="sm"/>
          </a:ln>
        </p:spPr>
      </p:sp>
      <p:grpSp>
        <p:nvGrpSpPr>
          <p:cNvPr id="3" name="Group 3"/>
          <p:cNvGrpSpPr/>
          <p:nvPr/>
        </p:nvGrpSpPr>
        <p:grpSpPr>
          <a:xfrm>
            <a:off x="15347378" y="8970881"/>
            <a:ext cx="1216288" cy="593888"/>
            <a:chOff x="0" y="0"/>
            <a:chExt cx="3919662" cy="1913890"/>
          </a:xfrm>
        </p:grpSpPr>
        <p:sp>
          <p:nvSpPr>
            <p:cNvPr id="4" name="Freeform 4"/>
            <p:cNvSpPr/>
            <p:nvPr/>
          </p:nvSpPr>
          <p:spPr>
            <a:xfrm>
              <a:off x="0" y="0"/>
              <a:ext cx="3919662" cy="1913890"/>
            </a:xfrm>
            <a:custGeom>
              <a:avLst/>
              <a:gdLst/>
              <a:ahLst/>
              <a:cxnLst/>
              <a:rect l="l" t="t" r="r" b="b"/>
              <a:pathLst>
                <a:path w="3919662" h="1913890">
                  <a:moveTo>
                    <a:pt x="3919662" y="956945"/>
                  </a:moveTo>
                  <a:lnTo>
                    <a:pt x="3919662" y="956945"/>
                  </a:lnTo>
                  <a:cubicBezTo>
                    <a:pt x="3919662" y="1485392"/>
                    <a:pt x="3491291" y="1913890"/>
                    <a:pt x="2962717" y="1913890"/>
                  </a:cubicBezTo>
                  <a:lnTo>
                    <a:pt x="956945" y="1913890"/>
                  </a:lnTo>
                  <a:cubicBezTo>
                    <a:pt x="428371" y="1913890"/>
                    <a:pt x="0" y="1485392"/>
                    <a:pt x="0" y="956945"/>
                  </a:cubicBezTo>
                  <a:lnTo>
                    <a:pt x="0" y="956945"/>
                  </a:lnTo>
                  <a:cubicBezTo>
                    <a:pt x="0" y="428371"/>
                    <a:pt x="428371" y="0"/>
                    <a:pt x="956945" y="0"/>
                  </a:cubicBezTo>
                  <a:lnTo>
                    <a:pt x="2962717" y="0"/>
                  </a:lnTo>
                  <a:cubicBezTo>
                    <a:pt x="3491164" y="0"/>
                    <a:pt x="3919662" y="428371"/>
                    <a:pt x="3919662" y="956945"/>
                  </a:cubicBezTo>
                  <a:close/>
                </a:path>
              </a:pathLst>
            </a:custGeom>
            <a:solidFill>
              <a:srgbClr val="257B70"/>
            </a:solidFill>
          </p:spPr>
        </p:sp>
      </p:grpSp>
      <p:grpSp>
        <p:nvGrpSpPr>
          <p:cNvPr id="5" name="Group 5"/>
          <p:cNvGrpSpPr>
            <a:grpSpLocks noChangeAspect="1"/>
          </p:cNvGrpSpPr>
          <p:nvPr/>
        </p:nvGrpSpPr>
        <p:grpSpPr>
          <a:xfrm>
            <a:off x="14722786" y="9015258"/>
            <a:ext cx="505133" cy="505133"/>
            <a:chOff x="0" y="0"/>
            <a:chExt cx="6355080" cy="6355080"/>
          </a:xfrm>
        </p:grpSpPr>
        <p:sp>
          <p:nvSpPr>
            <p:cNvPr id="6" name="Freeform 6"/>
            <p:cNvSpPr/>
            <p:nvPr/>
          </p:nvSpPr>
          <p:spPr>
            <a:xfrm>
              <a:off x="0" y="0"/>
              <a:ext cx="6355080" cy="6355080"/>
            </a:xfrm>
            <a:custGeom>
              <a:avLst/>
              <a:gdLst/>
              <a:ahLst/>
              <a:cxnLst/>
              <a:rect l="l" t="t" r="r" b="b"/>
              <a:pathLst>
                <a:path w="6355080" h="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196E63"/>
            </a:solidFill>
          </p:spPr>
        </p:sp>
      </p:grpSp>
      <p:grpSp>
        <p:nvGrpSpPr>
          <p:cNvPr id="7" name="Group 7"/>
          <p:cNvGrpSpPr>
            <a:grpSpLocks noChangeAspect="1"/>
          </p:cNvGrpSpPr>
          <p:nvPr/>
        </p:nvGrpSpPr>
        <p:grpSpPr>
          <a:xfrm>
            <a:off x="16754167" y="9015258"/>
            <a:ext cx="505133" cy="505133"/>
            <a:chOff x="0" y="0"/>
            <a:chExt cx="6355080" cy="6355080"/>
          </a:xfrm>
        </p:grpSpPr>
        <p:sp>
          <p:nvSpPr>
            <p:cNvPr id="8" name="Freeform 8"/>
            <p:cNvSpPr/>
            <p:nvPr/>
          </p:nvSpPr>
          <p:spPr>
            <a:xfrm>
              <a:off x="0" y="0"/>
              <a:ext cx="6355080" cy="6355080"/>
            </a:xfrm>
            <a:custGeom>
              <a:avLst/>
              <a:gdLst/>
              <a:ahLst/>
              <a:cxnLst/>
              <a:rect l="l" t="t" r="r" b="b"/>
              <a:pathLst>
                <a:path w="6355080" h="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196E63"/>
            </a:solidFill>
          </p:spPr>
        </p:sp>
      </p:grpSp>
      <p:pic>
        <p:nvPicPr>
          <p:cNvPr id="9" name="Picture 9"/>
          <p:cNvPicPr>
            <a:picLocks noChangeAspect="1"/>
          </p:cNvPicPr>
          <p:nvPr/>
        </p:nvPicPr>
        <p:blipFill>
          <a:blip r:embed="rId2"/>
          <a:srcRect/>
          <a:stretch>
            <a:fillRect/>
          </a:stretch>
        </p:blipFill>
        <p:spPr>
          <a:xfrm rot="5400000">
            <a:off x="-6803343" y="1240293"/>
            <a:ext cx="11040302" cy="7806413"/>
          </a:xfrm>
          <a:prstGeom prst="rect">
            <a:avLst/>
          </a:prstGeom>
        </p:spPr>
      </p:pic>
      <p:sp>
        <p:nvSpPr>
          <p:cNvPr id="10" name="AutoShape 10"/>
          <p:cNvSpPr/>
          <p:nvPr/>
        </p:nvSpPr>
        <p:spPr>
          <a:xfrm>
            <a:off x="2855427" y="1019175"/>
            <a:ext cx="13382694" cy="0"/>
          </a:xfrm>
          <a:prstGeom prst="line">
            <a:avLst/>
          </a:prstGeom>
          <a:ln w="19050" cap="flat">
            <a:solidFill>
              <a:srgbClr val="196E63"/>
            </a:solidFill>
            <a:prstDash val="solid"/>
            <a:headEnd type="none" w="sm" len="sm"/>
            <a:tailEnd type="none" w="sm" len="sm"/>
          </a:ln>
        </p:spPr>
      </p:sp>
      <p:pic>
        <p:nvPicPr>
          <p:cNvPr id="11" name="Picture 11"/>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4228657" y="6361739"/>
            <a:ext cx="1604401" cy="1604401"/>
          </a:xfrm>
          <a:prstGeom prst="rect">
            <a:avLst/>
          </a:prstGeom>
        </p:spPr>
      </p:pic>
      <p:pic>
        <p:nvPicPr>
          <p:cNvPr id="12" name="Picture 12"/>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4535776" y="6945485"/>
            <a:ext cx="990164" cy="436910"/>
          </a:xfrm>
          <a:prstGeom prst="rect">
            <a:avLst/>
          </a:prstGeom>
        </p:spPr>
      </p:pic>
      <p:sp>
        <p:nvSpPr>
          <p:cNvPr id="13" name="TextBox 13"/>
          <p:cNvSpPr txBox="1"/>
          <p:nvPr/>
        </p:nvSpPr>
        <p:spPr>
          <a:xfrm>
            <a:off x="4228657" y="2908282"/>
            <a:ext cx="11589167" cy="1819275"/>
          </a:xfrm>
          <a:prstGeom prst="rect">
            <a:avLst/>
          </a:prstGeom>
        </p:spPr>
        <p:txBody>
          <a:bodyPr lIns="0" tIns="0" rIns="0" bIns="0" rtlCol="0" anchor="t">
            <a:spAutoFit/>
          </a:bodyPr>
          <a:lstStyle/>
          <a:p>
            <a:pPr>
              <a:lnSpc>
                <a:spcPts val="13500"/>
              </a:lnSpc>
            </a:pPr>
            <a:r>
              <a:rPr lang="en-US" sz="13500">
                <a:solidFill>
                  <a:srgbClr val="257B70"/>
                </a:solidFill>
                <a:latin typeface="Lovelace"/>
              </a:rPr>
              <a:t>Introduction </a:t>
            </a:r>
          </a:p>
        </p:txBody>
      </p:sp>
      <p:sp>
        <p:nvSpPr>
          <p:cNvPr id="14" name="TextBox 14"/>
          <p:cNvSpPr txBox="1"/>
          <p:nvPr/>
        </p:nvSpPr>
        <p:spPr>
          <a:xfrm>
            <a:off x="15585102" y="9137385"/>
            <a:ext cx="740841" cy="308506"/>
          </a:xfrm>
          <a:prstGeom prst="rect">
            <a:avLst/>
          </a:prstGeom>
        </p:spPr>
        <p:txBody>
          <a:bodyPr lIns="0" tIns="0" rIns="0" bIns="0" rtlCol="0" anchor="t">
            <a:spAutoFit/>
          </a:bodyPr>
          <a:lstStyle/>
          <a:p>
            <a:pPr algn="ctr">
              <a:lnSpc>
                <a:spcPts val="2395"/>
              </a:lnSpc>
            </a:pPr>
            <a:r>
              <a:rPr lang="en-US" sz="2395">
                <a:solidFill>
                  <a:srgbClr val="FFFFFF"/>
                </a:solidFill>
                <a:latin typeface="ABeeZee"/>
              </a:rPr>
              <a:t>03</a:t>
            </a:r>
          </a:p>
        </p:txBody>
      </p:sp>
      <p:sp>
        <p:nvSpPr>
          <p:cNvPr id="15" name="TextBox 15"/>
          <p:cNvSpPr txBox="1"/>
          <p:nvPr/>
        </p:nvSpPr>
        <p:spPr>
          <a:xfrm>
            <a:off x="14794408" y="9176119"/>
            <a:ext cx="361889" cy="211986"/>
          </a:xfrm>
          <a:prstGeom prst="rect">
            <a:avLst/>
          </a:prstGeom>
        </p:spPr>
        <p:txBody>
          <a:bodyPr lIns="0" tIns="0" rIns="0" bIns="0" rtlCol="0" anchor="t">
            <a:spAutoFit/>
          </a:bodyPr>
          <a:lstStyle/>
          <a:p>
            <a:pPr algn="ctr">
              <a:lnSpc>
                <a:spcPts val="1595"/>
              </a:lnSpc>
            </a:pPr>
            <a:r>
              <a:rPr lang="en-US" sz="1595">
                <a:solidFill>
                  <a:srgbClr val="196E63"/>
                </a:solidFill>
                <a:latin typeface="ABeeZee"/>
              </a:rPr>
              <a:t>02</a:t>
            </a:r>
          </a:p>
        </p:txBody>
      </p:sp>
      <p:sp>
        <p:nvSpPr>
          <p:cNvPr id="16" name="TextBox 16"/>
          <p:cNvSpPr txBox="1"/>
          <p:nvPr/>
        </p:nvSpPr>
        <p:spPr>
          <a:xfrm>
            <a:off x="16825789" y="9176119"/>
            <a:ext cx="361889" cy="211986"/>
          </a:xfrm>
          <a:prstGeom prst="rect">
            <a:avLst/>
          </a:prstGeom>
        </p:spPr>
        <p:txBody>
          <a:bodyPr lIns="0" tIns="0" rIns="0" bIns="0" rtlCol="0" anchor="t">
            <a:spAutoFit/>
          </a:bodyPr>
          <a:lstStyle/>
          <a:p>
            <a:pPr algn="ctr">
              <a:lnSpc>
                <a:spcPts val="1595"/>
              </a:lnSpc>
            </a:pPr>
            <a:r>
              <a:rPr lang="en-US" sz="1595">
                <a:solidFill>
                  <a:srgbClr val="196E63"/>
                </a:solidFill>
                <a:latin typeface="ABeeZee"/>
              </a:rPr>
              <a:t>04</a:t>
            </a:r>
          </a:p>
        </p:txBody>
      </p:sp>
      <p:sp>
        <p:nvSpPr>
          <p:cNvPr id="17" name="TextBox 17"/>
          <p:cNvSpPr txBox="1"/>
          <p:nvPr/>
        </p:nvSpPr>
        <p:spPr>
          <a:xfrm>
            <a:off x="2855427" y="9031605"/>
            <a:ext cx="2901088" cy="405765"/>
          </a:xfrm>
          <a:prstGeom prst="rect">
            <a:avLst/>
          </a:prstGeom>
        </p:spPr>
        <p:txBody>
          <a:bodyPr lIns="0" tIns="0" rIns="0" bIns="0" rtlCol="0" anchor="t">
            <a:spAutoFit/>
          </a:bodyPr>
          <a:lstStyle/>
          <a:p>
            <a:pPr>
              <a:lnSpc>
                <a:spcPts val="3360"/>
              </a:lnSpc>
            </a:pPr>
            <a:r>
              <a:rPr lang="en-US" sz="2400">
                <a:solidFill>
                  <a:srgbClr val="196E63"/>
                </a:solidFill>
                <a:latin typeface="ABeeZee"/>
              </a:rPr>
              <a:t>6 MAA</a:t>
            </a:r>
          </a:p>
        </p:txBody>
      </p:sp>
      <p:sp>
        <p:nvSpPr>
          <p:cNvPr id="18" name="TextBox 18"/>
          <p:cNvSpPr txBox="1"/>
          <p:nvPr/>
        </p:nvSpPr>
        <p:spPr>
          <a:xfrm>
            <a:off x="16521295" y="802005"/>
            <a:ext cx="1352983" cy="405765"/>
          </a:xfrm>
          <a:prstGeom prst="rect">
            <a:avLst/>
          </a:prstGeom>
        </p:spPr>
        <p:txBody>
          <a:bodyPr lIns="0" tIns="0" rIns="0" bIns="0" rtlCol="0" anchor="t">
            <a:spAutoFit/>
          </a:bodyPr>
          <a:lstStyle/>
          <a:p>
            <a:pPr>
              <a:lnSpc>
                <a:spcPts val="3360"/>
              </a:lnSpc>
            </a:pPr>
            <a:r>
              <a:rPr lang="en-US" sz="2400">
                <a:solidFill>
                  <a:srgbClr val="196E63"/>
                </a:solidFill>
                <a:latin typeface="ABeeZee"/>
              </a:rPr>
              <a:t>SMAI</a:t>
            </a:r>
          </a:p>
        </p:txBody>
      </p:sp>
      <p:sp>
        <p:nvSpPr>
          <p:cNvPr id="19" name="TextBox 19"/>
          <p:cNvSpPr txBox="1"/>
          <p:nvPr/>
        </p:nvSpPr>
        <p:spPr>
          <a:xfrm>
            <a:off x="7442784" y="5086350"/>
            <a:ext cx="8795337" cy="2785745"/>
          </a:xfrm>
          <a:prstGeom prst="rect">
            <a:avLst/>
          </a:prstGeom>
        </p:spPr>
        <p:txBody>
          <a:bodyPr lIns="0" tIns="0" rIns="0" bIns="0" rtlCol="0" anchor="t">
            <a:spAutoFit/>
          </a:bodyPr>
          <a:lstStyle/>
          <a:p>
            <a:pPr>
              <a:lnSpc>
                <a:spcPts val="4480"/>
              </a:lnSpc>
            </a:pPr>
            <a:r>
              <a:rPr lang="en-US" sz="3200">
                <a:solidFill>
                  <a:srgbClr val="000000"/>
                </a:solidFill>
                <a:latin typeface="Nunito"/>
              </a:rPr>
              <a:t>In this paper, the authors present an innovative approach to music style transfer, which refers to the process of transforming a piece of music from one genre or style to another while retaining its fundamental musical structure.</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BFB"/>
        </a:solidFill>
        <a:effectLst/>
      </p:bgPr>
    </p:bg>
    <p:spTree>
      <p:nvGrpSpPr>
        <p:cNvPr id="1" name=""/>
        <p:cNvGrpSpPr/>
        <p:nvPr/>
      </p:nvGrpSpPr>
      <p:grpSpPr>
        <a:xfrm>
          <a:off x="0" y="0"/>
          <a:ext cx="0" cy="0"/>
          <a:chOff x="0" y="0"/>
          <a:chExt cx="0" cy="0"/>
        </a:xfrm>
      </p:grpSpPr>
      <p:sp>
        <p:nvSpPr>
          <p:cNvPr id="2" name="TextBox 2"/>
          <p:cNvSpPr txBox="1"/>
          <p:nvPr/>
        </p:nvSpPr>
        <p:spPr>
          <a:xfrm>
            <a:off x="1200367" y="2318512"/>
            <a:ext cx="10035317" cy="2089151"/>
          </a:xfrm>
          <a:prstGeom prst="rect">
            <a:avLst/>
          </a:prstGeom>
        </p:spPr>
        <p:txBody>
          <a:bodyPr lIns="0" tIns="0" rIns="0" bIns="0" rtlCol="0" anchor="t">
            <a:spAutoFit/>
          </a:bodyPr>
          <a:lstStyle/>
          <a:p>
            <a:pPr>
              <a:lnSpc>
                <a:spcPts val="8000"/>
              </a:lnSpc>
            </a:pPr>
            <a:r>
              <a:rPr lang="en-US" sz="8000">
                <a:solidFill>
                  <a:srgbClr val="257B70"/>
                </a:solidFill>
                <a:latin typeface="Lovelace"/>
              </a:rPr>
              <a:t>Problem </a:t>
            </a:r>
          </a:p>
          <a:p>
            <a:pPr>
              <a:lnSpc>
                <a:spcPts val="8000"/>
              </a:lnSpc>
            </a:pPr>
            <a:r>
              <a:rPr lang="en-US" sz="8000">
                <a:solidFill>
                  <a:srgbClr val="257B70"/>
                </a:solidFill>
                <a:latin typeface="Lovelace"/>
              </a:rPr>
              <a:t>Statement</a:t>
            </a:r>
          </a:p>
        </p:txBody>
      </p:sp>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0249810" y="1489550"/>
            <a:ext cx="3296534" cy="3296534"/>
          </a:xfrm>
          <a:prstGeom prst="rect">
            <a:avLst/>
          </a:prstGeom>
        </p:spPr>
      </p:pic>
      <p:grpSp>
        <p:nvGrpSpPr>
          <p:cNvPr id="4" name="Group 4"/>
          <p:cNvGrpSpPr/>
          <p:nvPr/>
        </p:nvGrpSpPr>
        <p:grpSpPr>
          <a:xfrm>
            <a:off x="10249810" y="5645481"/>
            <a:ext cx="3296534" cy="3296534"/>
            <a:chOff x="0" y="0"/>
            <a:chExt cx="6350000"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196E63"/>
            </a:solidFill>
          </p:spPr>
        </p:sp>
      </p:grpSp>
      <p:pic>
        <p:nvPicPr>
          <p:cNvPr id="6" name="Picture 6"/>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3457632" y="3721442"/>
            <a:ext cx="3296534" cy="3296534"/>
          </a:xfrm>
          <a:prstGeom prst="rect">
            <a:avLst/>
          </a:prstGeom>
        </p:spPr>
      </p:pic>
      <p:sp>
        <p:nvSpPr>
          <p:cNvPr id="7" name="TextBox 7"/>
          <p:cNvSpPr txBox="1"/>
          <p:nvPr/>
        </p:nvSpPr>
        <p:spPr>
          <a:xfrm>
            <a:off x="13752391" y="4112410"/>
            <a:ext cx="2707018" cy="2524125"/>
          </a:xfrm>
          <a:prstGeom prst="rect">
            <a:avLst/>
          </a:prstGeom>
        </p:spPr>
        <p:txBody>
          <a:bodyPr lIns="0" tIns="0" rIns="0" bIns="0" rtlCol="0" anchor="t">
            <a:spAutoFit/>
          </a:bodyPr>
          <a:lstStyle/>
          <a:p>
            <a:pPr algn="ctr">
              <a:lnSpc>
                <a:spcPts val="2879"/>
              </a:lnSpc>
            </a:pPr>
            <a:r>
              <a:rPr lang="en-US" sz="2400">
                <a:solidFill>
                  <a:srgbClr val="196E63"/>
                </a:solidFill>
                <a:latin typeface="Nunito"/>
              </a:rPr>
              <a:t>allows for the network to learn the underlying patterns and features of different music styles and genres</a:t>
            </a:r>
          </a:p>
        </p:txBody>
      </p:sp>
      <p:sp>
        <p:nvSpPr>
          <p:cNvPr id="8" name="AutoShape 8"/>
          <p:cNvSpPr/>
          <p:nvPr/>
        </p:nvSpPr>
        <p:spPr>
          <a:xfrm>
            <a:off x="2056086" y="1019175"/>
            <a:ext cx="10920791" cy="0"/>
          </a:xfrm>
          <a:prstGeom prst="line">
            <a:avLst/>
          </a:prstGeom>
          <a:ln w="19050" cap="flat">
            <a:solidFill>
              <a:srgbClr val="196E63"/>
            </a:solidFill>
            <a:prstDash val="solid"/>
            <a:headEnd type="none" w="sm" len="sm"/>
            <a:tailEnd type="none" w="sm" len="sm"/>
          </a:ln>
        </p:spPr>
      </p:sp>
      <p:pic>
        <p:nvPicPr>
          <p:cNvPr id="9" name="Picture 9"/>
          <p:cNvPicPr>
            <a:picLocks noChangeAspect="1"/>
          </p:cNvPicPr>
          <p:nvPr/>
        </p:nvPicPr>
        <p:blipFill>
          <a:blip r:embed="rId4"/>
          <a:srcRect/>
          <a:stretch>
            <a:fillRect/>
          </a:stretch>
        </p:blipFill>
        <p:spPr>
          <a:xfrm rot="2427893" flipV="1">
            <a:off x="12922777" y="-2052506"/>
            <a:ext cx="7795439" cy="5804354"/>
          </a:xfrm>
          <a:prstGeom prst="rect">
            <a:avLst/>
          </a:prstGeom>
        </p:spPr>
      </p:pic>
      <p:sp>
        <p:nvSpPr>
          <p:cNvPr id="10" name="AutoShape 10"/>
          <p:cNvSpPr/>
          <p:nvPr/>
        </p:nvSpPr>
        <p:spPr>
          <a:xfrm>
            <a:off x="3933471" y="9248775"/>
            <a:ext cx="10501995" cy="0"/>
          </a:xfrm>
          <a:prstGeom prst="line">
            <a:avLst/>
          </a:prstGeom>
          <a:ln w="19050" cap="flat">
            <a:solidFill>
              <a:srgbClr val="196E63"/>
            </a:solidFill>
            <a:prstDash val="solid"/>
            <a:headEnd type="none" w="sm" len="sm"/>
            <a:tailEnd type="none" w="sm" len="sm"/>
          </a:ln>
        </p:spPr>
      </p:sp>
      <p:grpSp>
        <p:nvGrpSpPr>
          <p:cNvPr id="11" name="Group 11"/>
          <p:cNvGrpSpPr/>
          <p:nvPr/>
        </p:nvGrpSpPr>
        <p:grpSpPr>
          <a:xfrm>
            <a:off x="15347378" y="8970881"/>
            <a:ext cx="1216288" cy="593888"/>
            <a:chOff x="0" y="0"/>
            <a:chExt cx="3919662" cy="1913890"/>
          </a:xfrm>
        </p:grpSpPr>
        <p:sp>
          <p:nvSpPr>
            <p:cNvPr id="12" name="Freeform 12"/>
            <p:cNvSpPr/>
            <p:nvPr/>
          </p:nvSpPr>
          <p:spPr>
            <a:xfrm>
              <a:off x="0" y="0"/>
              <a:ext cx="3919662" cy="1913890"/>
            </a:xfrm>
            <a:custGeom>
              <a:avLst/>
              <a:gdLst/>
              <a:ahLst/>
              <a:cxnLst/>
              <a:rect l="l" t="t" r="r" b="b"/>
              <a:pathLst>
                <a:path w="3919662" h="1913890">
                  <a:moveTo>
                    <a:pt x="3919662" y="956945"/>
                  </a:moveTo>
                  <a:lnTo>
                    <a:pt x="3919662" y="956945"/>
                  </a:lnTo>
                  <a:cubicBezTo>
                    <a:pt x="3919662" y="1485392"/>
                    <a:pt x="3491291" y="1913890"/>
                    <a:pt x="2962717" y="1913890"/>
                  </a:cubicBezTo>
                  <a:lnTo>
                    <a:pt x="956945" y="1913890"/>
                  </a:lnTo>
                  <a:cubicBezTo>
                    <a:pt x="428371" y="1913890"/>
                    <a:pt x="0" y="1485392"/>
                    <a:pt x="0" y="956945"/>
                  </a:cubicBezTo>
                  <a:lnTo>
                    <a:pt x="0" y="956945"/>
                  </a:lnTo>
                  <a:cubicBezTo>
                    <a:pt x="0" y="428371"/>
                    <a:pt x="428371" y="0"/>
                    <a:pt x="956945" y="0"/>
                  </a:cubicBezTo>
                  <a:lnTo>
                    <a:pt x="2962717" y="0"/>
                  </a:lnTo>
                  <a:cubicBezTo>
                    <a:pt x="3491164" y="0"/>
                    <a:pt x="3919662" y="428371"/>
                    <a:pt x="3919662" y="956945"/>
                  </a:cubicBezTo>
                  <a:close/>
                </a:path>
              </a:pathLst>
            </a:custGeom>
            <a:solidFill>
              <a:srgbClr val="257B70"/>
            </a:solidFill>
          </p:spPr>
        </p:sp>
      </p:grpSp>
      <p:grpSp>
        <p:nvGrpSpPr>
          <p:cNvPr id="13" name="Group 13"/>
          <p:cNvGrpSpPr>
            <a:grpSpLocks noChangeAspect="1"/>
          </p:cNvGrpSpPr>
          <p:nvPr/>
        </p:nvGrpSpPr>
        <p:grpSpPr>
          <a:xfrm>
            <a:off x="14722786" y="9015258"/>
            <a:ext cx="505133" cy="505133"/>
            <a:chOff x="0" y="0"/>
            <a:chExt cx="6355080" cy="6355080"/>
          </a:xfrm>
        </p:grpSpPr>
        <p:sp>
          <p:nvSpPr>
            <p:cNvPr id="14" name="Freeform 14"/>
            <p:cNvSpPr/>
            <p:nvPr/>
          </p:nvSpPr>
          <p:spPr>
            <a:xfrm>
              <a:off x="0" y="0"/>
              <a:ext cx="6355080" cy="6355080"/>
            </a:xfrm>
            <a:custGeom>
              <a:avLst/>
              <a:gdLst/>
              <a:ahLst/>
              <a:cxnLst/>
              <a:rect l="l" t="t" r="r" b="b"/>
              <a:pathLst>
                <a:path w="6355080" h="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196E63"/>
            </a:solidFill>
          </p:spPr>
        </p:sp>
      </p:grpSp>
      <p:grpSp>
        <p:nvGrpSpPr>
          <p:cNvPr id="15" name="Group 15"/>
          <p:cNvGrpSpPr>
            <a:grpSpLocks noChangeAspect="1"/>
          </p:cNvGrpSpPr>
          <p:nvPr/>
        </p:nvGrpSpPr>
        <p:grpSpPr>
          <a:xfrm>
            <a:off x="16754167" y="9015258"/>
            <a:ext cx="505133" cy="505133"/>
            <a:chOff x="0" y="0"/>
            <a:chExt cx="6355080" cy="6355080"/>
          </a:xfrm>
        </p:grpSpPr>
        <p:sp>
          <p:nvSpPr>
            <p:cNvPr id="16" name="Freeform 16"/>
            <p:cNvSpPr/>
            <p:nvPr/>
          </p:nvSpPr>
          <p:spPr>
            <a:xfrm>
              <a:off x="0" y="0"/>
              <a:ext cx="6355080" cy="6355080"/>
            </a:xfrm>
            <a:custGeom>
              <a:avLst/>
              <a:gdLst/>
              <a:ahLst/>
              <a:cxnLst/>
              <a:rect l="l" t="t" r="r" b="b"/>
              <a:pathLst>
                <a:path w="6355080" h="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196E63"/>
            </a:solidFill>
          </p:spPr>
        </p:sp>
      </p:grpSp>
      <p:sp>
        <p:nvSpPr>
          <p:cNvPr id="17" name="TextBox 17"/>
          <p:cNvSpPr txBox="1"/>
          <p:nvPr/>
        </p:nvSpPr>
        <p:spPr>
          <a:xfrm>
            <a:off x="1028700" y="4909407"/>
            <a:ext cx="8811300" cy="3574415"/>
          </a:xfrm>
          <a:prstGeom prst="rect">
            <a:avLst/>
          </a:prstGeom>
        </p:spPr>
        <p:txBody>
          <a:bodyPr lIns="0" tIns="0" rIns="0" bIns="0" rtlCol="0" anchor="t">
            <a:spAutoFit/>
          </a:bodyPr>
          <a:lstStyle/>
          <a:p>
            <a:pPr marL="626109" lvl="1" indent="-313054">
              <a:lnSpc>
                <a:spcPts val="4059"/>
              </a:lnSpc>
              <a:buFont typeface="Arial"/>
              <a:buChar char="•"/>
            </a:pPr>
            <a:r>
              <a:rPr lang="en-US" sz="2899">
                <a:solidFill>
                  <a:srgbClr val="000000"/>
                </a:solidFill>
                <a:latin typeface="Nunito"/>
              </a:rPr>
              <a:t>The paper addresses the difficulty of achieving music style transfer without large amounts of labeled data or manual rule specification.</a:t>
            </a:r>
          </a:p>
          <a:p>
            <a:pPr marL="626109" lvl="1" indent="-313054">
              <a:lnSpc>
                <a:spcPts val="4059"/>
              </a:lnSpc>
              <a:buFont typeface="Arial"/>
              <a:buChar char="•"/>
            </a:pPr>
            <a:r>
              <a:rPr lang="en-US" sz="2899">
                <a:solidFill>
                  <a:srgbClr val="000000"/>
                </a:solidFill>
                <a:latin typeface="Nunito"/>
              </a:rPr>
              <a:t>Previous methods have been limited by data availability/quality, the complexity of timbral features, and the inflexibility of rule-based approaches.</a:t>
            </a:r>
          </a:p>
        </p:txBody>
      </p:sp>
      <p:sp>
        <p:nvSpPr>
          <p:cNvPr id="18" name="TextBox 18"/>
          <p:cNvSpPr txBox="1"/>
          <p:nvPr/>
        </p:nvSpPr>
        <p:spPr>
          <a:xfrm>
            <a:off x="10750614" y="2185162"/>
            <a:ext cx="2294926" cy="1952625"/>
          </a:xfrm>
          <a:prstGeom prst="rect">
            <a:avLst/>
          </a:prstGeom>
        </p:spPr>
        <p:txBody>
          <a:bodyPr lIns="0" tIns="0" rIns="0" bIns="0" rtlCol="0" anchor="t">
            <a:spAutoFit/>
          </a:bodyPr>
          <a:lstStyle/>
          <a:p>
            <a:pPr algn="ctr">
              <a:lnSpc>
                <a:spcPts val="3079"/>
              </a:lnSpc>
            </a:pPr>
            <a:r>
              <a:rPr lang="en-US" sz="2566">
                <a:solidFill>
                  <a:srgbClr val="196E63"/>
                </a:solidFill>
                <a:latin typeface="Nunito"/>
              </a:rPr>
              <a:t> uses synthetic data to train a neural network for one-shot style transfer.</a:t>
            </a:r>
          </a:p>
        </p:txBody>
      </p:sp>
      <p:sp>
        <p:nvSpPr>
          <p:cNvPr id="19" name="TextBox 19"/>
          <p:cNvSpPr txBox="1"/>
          <p:nvPr/>
        </p:nvSpPr>
        <p:spPr>
          <a:xfrm>
            <a:off x="10674414" y="5939632"/>
            <a:ext cx="2504476" cy="2343150"/>
          </a:xfrm>
          <a:prstGeom prst="rect">
            <a:avLst/>
          </a:prstGeom>
        </p:spPr>
        <p:txBody>
          <a:bodyPr lIns="0" tIns="0" rIns="0" bIns="0" rtlCol="0" anchor="t">
            <a:spAutoFit/>
          </a:bodyPr>
          <a:lstStyle/>
          <a:p>
            <a:pPr algn="ctr">
              <a:lnSpc>
                <a:spcPts val="3079"/>
              </a:lnSpc>
            </a:pPr>
            <a:r>
              <a:rPr lang="en-US" sz="2566">
                <a:solidFill>
                  <a:srgbClr val="FFFFFF"/>
                </a:solidFill>
                <a:latin typeface="Nunito"/>
              </a:rPr>
              <a:t>it can </a:t>
            </a:r>
          </a:p>
          <a:p>
            <a:pPr algn="ctr">
              <a:lnSpc>
                <a:spcPts val="3079"/>
              </a:lnSpc>
            </a:pPr>
            <a:r>
              <a:rPr lang="en-US" sz="2566">
                <a:solidFill>
                  <a:srgbClr val="FFFFFF"/>
                </a:solidFill>
                <a:latin typeface="Nunito"/>
              </a:rPr>
              <a:t>be applied in various contexts for music production and personalization </a:t>
            </a:r>
          </a:p>
        </p:txBody>
      </p:sp>
      <p:sp>
        <p:nvSpPr>
          <p:cNvPr id="20" name="TextBox 20"/>
          <p:cNvSpPr txBox="1"/>
          <p:nvPr/>
        </p:nvSpPr>
        <p:spPr>
          <a:xfrm>
            <a:off x="635000" y="802005"/>
            <a:ext cx="1130733" cy="405765"/>
          </a:xfrm>
          <a:prstGeom prst="rect">
            <a:avLst/>
          </a:prstGeom>
        </p:spPr>
        <p:txBody>
          <a:bodyPr lIns="0" tIns="0" rIns="0" bIns="0" rtlCol="0" anchor="t">
            <a:spAutoFit/>
          </a:bodyPr>
          <a:lstStyle/>
          <a:p>
            <a:pPr algn="r">
              <a:lnSpc>
                <a:spcPts val="3360"/>
              </a:lnSpc>
            </a:pPr>
            <a:r>
              <a:rPr lang="en-US" sz="2400">
                <a:solidFill>
                  <a:srgbClr val="196E63"/>
                </a:solidFill>
                <a:latin typeface="ABeeZee"/>
              </a:rPr>
              <a:t>SMAII</a:t>
            </a:r>
          </a:p>
        </p:txBody>
      </p:sp>
      <p:sp>
        <p:nvSpPr>
          <p:cNvPr id="21" name="TextBox 21"/>
          <p:cNvSpPr txBox="1"/>
          <p:nvPr/>
        </p:nvSpPr>
        <p:spPr>
          <a:xfrm>
            <a:off x="1028700" y="9031605"/>
            <a:ext cx="2904771" cy="405765"/>
          </a:xfrm>
          <a:prstGeom prst="rect">
            <a:avLst/>
          </a:prstGeom>
        </p:spPr>
        <p:txBody>
          <a:bodyPr lIns="0" tIns="0" rIns="0" bIns="0" rtlCol="0" anchor="t">
            <a:spAutoFit/>
          </a:bodyPr>
          <a:lstStyle/>
          <a:p>
            <a:pPr>
              <a:lnSpc>
                <a:spcPts val="3360"/>
              </a:lnSpc>
            </a:pPr>
            <a:r>
              <a:rPr lang="en-US" sz="2400">
                <a:solidFill>
                  <a:srgbClr val="196E63"/>
                </a:solidFill>
                <a:latin typeface="ABeeZee"/>
              </a:rPr>
              <a:t>6 MAA</a:t>
            </a:r>
          </a:p>
        </p:txBody>
      </p:sp>
      <p:sp>
        <p:nvSpPr>
          <p:cNvPr id="22" name="TextBox 22"/>
          <p:cNvSpPr txBox="1"/>
          <p:nvPr/>
        </p:nvSpPr>
        <p:spPr>
          <a:xfrm>
            <a:off x="15585102" y="9137385"/>
            <a:ext cx="740841" cy="308506"/>
          </a:xfrm>
          <a:prstGeom prst="rect">
            <a:avLst/>
          </a:prstGeom>
        </p:spPr>
        <p:txBody>
          <a:bodyPr lIns="0" tIns="0" rIns="0" bIns="0" rtlCol="0" anchor="t">
            <a:spAutoFit/>
          </a:bodyPr>
          <a:lstStyle/>
          <a:p>
            <a:pPr algn="ctr">
              <a:lnSpc>
                <a:spcPts val="2395"/>
              </a:lnSpc>
            </a:pPr>
            <a:r>
              <a:rPr lang="en-US" sz="2395">
                <a:solidFill>
                  <a:srgbClr val="FFFFFF"/>
                </a:solidFill>
                <a:latin typeface="ABeeZee"/>
              </a:rPr>
              <a:t>04</a:t>
            </a:r>
          </a:p>
        </p:txBody>
      </p:sp>
      <p:sp>
        <p:nvSpPr>
          <p:cNvPr id="23" name="TextBox 23"/>
          <p:cNvSpPr txBox="1"/>
          <p:nvPr/>
        </p:nvSpPr>
        <p:spPr>
          <a:xfrm>
            <a:off x="14794408" y="9176119"/>
            <a:ext cx="361889" cy="211986"/>
          </a:xfrm>
          <a:prstGeom prst="rect">
            <a:avLst/>
          </a:prstGeom>
        </p:spPr>
        <p:txBody>
          <a:bodyPr lIns="0" tIns="0" rIns="0" bIns="0" rtlCol="0" anchor="t">
            <a:spAutoFit/>
          </a:bodyPr>
          <a:lstStyle/>
          <a:p>
            <a:pPr algn="ctr">
              <a:lnSpc>
                <a:spcPts val="1595"/>
              </a:lnSpc>
            </a:pPr>
            <a:r>
              <a:rPr lang="en-US" sz="1595">
                <a:solidFill>
                  <a:srgbClr val="196E63"/>
                </a:solidFill>
                <a:latin typeface="ABeeZee"/>
              </a:rPr>
              <a:t>03</a:t>
            </a:r>
          </a:p>
        </p:txBody>
      </p:sp>
      <p:sp>
        <p:nvSpPr>
          <p:cNvPr id="24" name="TextBox 24"/>
          <p:cNvSpPr txBox="1"/>
          <p:nvPr/>
        </p:nvSpPr>
        <p:spPr>
          <a:xfrm>
            <a:off x="16825789" y="9176119"/>
            <a:ext cx="361889" cy="211986"/>
          </a:xfrm>
          <a:prstGeom prst="rect">
            <a:avLst/>
          </a:prstGeom>
        </p:spPr>
        <p:txBody>
          <a:bodyPr lIns="0" tIns="0" rIns="0" bIns="0" rtlCol="0" anchor="t">
            <a:spAutoFit/>
          </a:bodyPr>
          <a:lstStyle/>
          <a:p>
            <a:pPr algn="ctr">
              <a:lnSpc>
                <a:spcPts val="1595"/>
              </a:lnSpc>
            </a:pPr>
            <a:r>
              <a:rPr lang="en-US" sz="1595">
                <a:solidFill>
                  <a:srgbClr val="196E63"/>
                </a:solidFill>
                <a:latin typeface="ABeeZee"/>
              </a:rPr>
              <a:t>05</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BFB"/>
        </a:solidFill>
        <a:effectLst/>
      </p:bgPr>
    </p:bg>
    <p:spTree>
      <p:nvGrpSpPr>
        <p:cNvPr id="1" name=""/>
        <p:cNvGrpSpPr/>
        <p:nvPr/>
      </p:nvGrpSpPr>
      <p:grpSpPr>
        <a:xfrm>
          <a:off x="0" y="0"/>
          <a:ext cx="0" cy="0"/>
          <a:chOff x="0" y="0"/>
          <a:chExt cx="0" cy="0"/>
        </a:xfrm>
      </p:grpSpPr>
      <p:sp>
        <p:nvSpPr>
          <p:cNvPr id="2" name="AutoShape 2"/>
          <p:cNvSpPr/>
          <p:nvPr/>
        </p:nvSpPr>
        <p:spPr>
          <a:xfrm>
            <a:off x="2056086" y="1019175"/>
            <a:ext cx="11524748" cy="0"/>
          </a:xfrm>
          <a:prstGeom prst="line">
            <a:avLst/>
          </a:prstGeom>
          <a:ln w="19050" cap="flat">
            <a:solidFill>
              <a:srgbClr val="196E63"/>
            </a:solidFill>
            <a:prstDash val="solid"/>
            <a:headEnd type="none" w="sm" len="sm"/>
            <a:tailEnd type="none" w="sm" len="sm"/>
          </a:ln>
        </p:spPr>
      </p:sp>
      <p:sp>
        <p:nvSpPr>
          <p:cNvPr id="3" name="AutoShape 3"/>
          <p:cNvSpPr/>
          <p:nvPr/>
        </p:nvSpPr>
        <p:spPr>
          <a:xfrm>
            <a:off x="3933471" y="9248775"/>
            <a:ext cx="10501995" cy="0"/>
          </a:xfrm>
          <a:prstGeom prst="line">
            <a:avLst/>
          </a:prstGeom>
          <a:ln w="19050" cap="flat">
            <a:solidFill>
              <a:srgbClr val="196E63"/>
            </a:solidFill>
            <a:prstDash val="solid"/>
            <a:headEnd type="none" w="sm" len="sm"/>
            <a:tailEnd type="none" w="sm" len="sm"/>
          </a:ln>
        </p:spPr>
      </p:sp>
      <p:grpSp>
        <p:nvGrpSpPr>
          <p:cNvPr id="4" name="Group 4"/>
          <p:cNvGrpSpPr/>
          <p:nvPr/>
        </p:nvGrpSpPr>
        <p:grpSpPr>
          <a:xfrm>
            <a:off x="15347378" y="8970881"/>
            <a:ext cx="1216288" cy="593888"/>
            <a:chOff x="0" y="0"/>
            <a:chExt cx="3919662" cy="1913890"/>
          </a:xfrm>
        </p:grpSpPr>
        <p:sp>
          <p:nvSpPr>
            <p:cNvPr id="5" name="Freeform 5"/>
            <p:cNvSpPr/>
            <p:nvPr/>
          </p:nvSpPr>
          <p:spPr>
            <a:xfrm>
              <a:off x="0" y="0"/>
              <a:ext cx="3919662" cy="1913890"/>
            </a:xfrm>
            <a:custGeom>
              <a:avLst/>
              <a:gdLst/>
              <a:ahLst/>
              <a:cxnLst/>
              <a:rect l="l" t="t" r="r" b="b"/>
              <a:pathLst>
                <a:path w="3919662" h="1913890">
                  <a:moveTo>
                    <a:pt x="3919662" y="956945"/>
                  </a:moveTo>
                  <a:lnTo>
                    <a:pt x="3919662" y="956945"/>
                  </a:lnTo>
                  <a:cubicBezTo>
                    <a:pt x="3919662" y="1485392"/>
                    <a:pt x="3491291" y="1913890"/>
                    <a:pt x="2962717" y="1913890"/>
                  </a:cubicBezTo>
                  <a:lnTo>
                    <a:pt x="956945" y="1913890"/>
                  </a:lnTo>
                  <a:cubicBezTo>
                    <a:pt x="428371" y="1913890"/>
                    <a:pt x="0" y="1485392"/>
                    <a:pt x="0" y="956945"/>
                  </a:cubicBezTo>
                  <a:lnTo>
                    <a:pt x="0" y="956945"/>
                  </a:lnTo>
                  <a:cubicBezTo>
                    <a:pt x="0" y="428371"/>
                    <a:pt x="428371" y="0"/>
                    <a:pt x="956945" y="0"/>
                  </a:cubicBezTo>
                  <a:lnTo>
                    <a:pt x="2962717" y="0"/>
                  </a:lnTo>
                  <a:cubicBezTo>
                    <a:pt x="3491164" y="0"/>
                    <a:pt x="3919662" y="428371"/>
                    <a:pt x="3919662" y="956945"/>
                  </a:cubicBezTo>
                  <a:close/>
                </a:path>
              </a:pathLst>
            </a:custGeom>
            <a:solidFill>
              <a:srgbClr val="257B70"/>
            </a:solidFill>
          </p:spPr>
        </p:sp>
      </p:grpSp>
      <p:grpSp>
        <p:nvGrpSpPr>
          <p:cNvPr id="6" name="Group 6"/>
          <p:cNvGrpSpPr>
            <a:grpSpLocks noChangeAspect="1"/>
          </p:cNvGrpSpPr>
          <p:nvPr/>
        </p:nvGrpSpPr>
        <p:grpSpPr>
          <a:xfrm>
            <a:off x="14722786" y="9015258"/>
            <a:ext cx="505133" cy="505133"/>
            <a:chOff x="0" y="0"/>
            <a:chExt cx="6355080" cy="6355080"/>
          </a:xfrm>
        </p:grpSpPr>
        <p:sp>
          <p:nvSpPr>
            <p:cNvPr id="7" name="Freeform 7"/>
            <p:cNvSpPr/>
            <p:nvPr/>
          </p:nvSpPr>
          <p:spPr>
            <a:xfrm>
              <a:off x="0" y="0"/>
              <a:ext cx="6355080" cy="6355080"/>
            </a:xfrm>
            <a:custGeom>
              <a:avLst/>
              <a:gdLst/>
              <a:ahLst/>
              <a:cxnLst/>
              <a:rect l="l" t="t" r="r" b="b"/>
              <a:pathLst>
                <a:path w="6355080" h="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196E63"/>
            </a:solidFill>
          </p:spPr>
        </p:sp>
      </p:grpSp>
      <p:grpSp>
        <p:nvGrpSpPr>
          <p:cNvPr id="8" name="Group 8"/>
          <p:cNvGrpSpPr>
            <a:grpSpLocks noChangeAspect="1"/>
          </p:cNvGrpSpPr>
          <p:nvPr/>
        </p:nvGrpSpPr>
        <p:grpSpPr>
          <a:xfrm>
            <a:off x="16754167" y="9015258"/>
            <a:ext cx="505133" cy="505133"/>
            <a:chOff x="0" y="0"/>
            <a:chExt cx="6355080" cy="6355080"/>
          </a:xfrm>
        </p:grpSpPr>
        <p:sp>
          <p:nvSpPr>
            <p:cNvPr id="9" name="Freeform 9"/>
            <p:cNvSpPr/>
            <p:nvPr/>
          </p:nvSpPr>
          <p:spPr>
            <a:xfrm>
              <a:off x="0" y="0"/>
              <a:ext cx="6355080" cy="6355080"/>
            </a:xfrm>
            <a:custGeom>
              <a:avLst/>
              <a:gdLst/>
              <a:ahLst/>
              <a:cxnLst/>
              <a:rect l="l" t="t" r="r" b="b"/>
              <a:pathLst>
                <a:path w="6355080" h="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196E63"/>
            </a:solidFill>
          </p:spPr>
        </p:sp>
      </p:grpSp>
      <p:sp>
        <p:nvSpPr>
          <p:cNvPr id="10" name="TextBox 10"/>
          <p:cNvSpPr txBox="1"/>
          <p:nvPr/>
        </p:nvSpPr>
        <p:spPr>
          <a:xfrm>
            <a:off x="3132902" y="2165045"/>
            <a:ext cx="11661506" cy="1337314"/>
          </a:xfrm>
          <a:prstGeom prst="rect">
            <a:avLst/>
          </a:prstGeom>
        </p:spPr>
        <p:txBody>
          <a:bodyPr lIns="0" tIns="0" rIns="0" bIns="0" rtlCol="0" anchor="t">
            <a:spAutoFit/>
          </a:bodyPr>
          <a:lstStyle/>
          <a:p>
            <a:pPr algn="ctr">
              <a:lnSpc>
                <a:spcPts val="9900"/>
              </a:lnSpc>
            </a:pPr>
            <a:r>
              <a:rPr lang="en-US" sz="9900">
                <a:solidFill>
                  <a:srgbClr val="257B70"/>
                </a:solidFill>
                <a:latin typeface="Lovelace"/>
              </a:rPr>
              <a:t>Previous Solutions</a:t>
            </a:r>
          </a:p>
        </p:txBody>
      </p:sp>
      <p:grpSp>
        <p:nvGrpSpPr>
          <p:cNvPr id="11" name="Group 11"/>
          <p:cNvGrpSpPr/>
          <p:nvPr/>
        </p:nvGrpSpPr>
        <p:grpSpPr>
          <a:xfrm>
            <a:off x="3759290" y="3519147"/>
            <a:ext cx="10408730" cy="982229"/>
            <a:chOff x="0" y="0"/>
            <a:chExt cx="20281580" cy="1913890"/>
          </a:xfrm>
        </p:grpSpPr>
        <p:sp>
          <p:nvSpPr>
            <p:cNvPr id="12" name="Freeform 12"/>
            <p:cNvSpPr/>
            <p:nvPr/>
          </p:nvSpPr>
          <p:spPr>
            <a:xfrm>
              <a:off x="0" y="0"/>
              <a:ext cx="20281579" cy="1913890"/>
            </a:xfrm>
            <a:custGeom>
              <a:avLst/>
              <a:gdLst/>
              <a:ahLst/>
              <a:cxnLst/>
              <a:rect l="l" t="t" r="r" b="b"/>
              <a:pathLst>
                <a:path w="20281579" h="1913890">
                  <a:moveTo>
                    <a:pt x="20281579" y="956945"/>
                  </a:moveTo>
                  <a:lnTo>
                    <a:pt x="20281579" y="956945"/>
                  </a:lnTo>
                  <a:cubicBezTo>
                    <a:pt x="20281579" y="1485392"/>
                    <a:pt x="19853208" y="1913890"/>
                    <a:pt x="19324634" y="1913890"/>
                  </a:cubicBezTo>
                  <a:lnTo>
                    <a:pt x="956945" y="1913890"/>
                  </a:lnTo>
                  <a:cubicBezTo>
                    <a:pt x="428371" y="1913890"/>
                    <a:pt x="0" y="1485392"/>
                    <a:pt x="0" y="956945"/>
                  </a:cubicBezTo>
                  <a:lnTo>
                    <a:pt x="0" y="956945"/>
                  </a:lnTo>
                  <a:cubicBezTo>
                    <a:pt x="0" y="428371"/>
                    <a:pt x="428371" y="0"/>
                    <a:pt x="956945" y="0"/>
                  </a:cubicBezTo>
                  <a:lnTo>
                    <a:pt x="19324634" y="0"/>
                  </a:lnTo>
                  <a:cubicBezTo>
                    <a:pt x="19853081" y="0"/>
                    <a:pt x="20281579" y="428371"/>
                    <a:pt x="20281579" y="956945"/>
                  </a:cubicBezTo>
                  <a:close/>
                </a:path>
              </a:pathLst>
            </a:custGeom>
            <a:solidFill>
              <a:srgbClr val="257B70"/>
            </a:solidFill>
          </p:spPr>
        </p:sp>
      </p:grpSp>
      <p:sp>
        <p:nvSpPr>
          <p:cNvPr id="13" name="TextBox 13"/>
          <p:cNvSpPr txBox="1"/>
          <p:nvPr/>
        </p:nvSpPr>
        <p:spPr>
          <a:xfrm>
            <a:off x="4741267" y="3600686"/>
            <a:ext cx="8598867" cy="800100"/>
          </a:xfrm>
          <a:prstGeom prst="rect">
            <a:avLst/>
          </a:prstGeom>
        </p:spPr>
        <p:txBody>
          <a:bodyPr lIns="0" tIns="0" rIns="0" bIns="0" rtlCol="0" anchor="t">
            <a:spAutoFit/>
          </a:bodyPr>
          <a:lstStyle/>
          <a:p>
            <a:pPr algn="ctr">
              <a:lnSpc>
                <a:spcPts val="3120"/>
              </a:lnSpc>
            </a:pPr>
            <a:r>
              <a:rPr lang="en-US" sz="2600">
                <a:solidFill>
                  <a:srgbClr val="FFFFFF"/>
                </a:solidFill>
                <a:latin typeface="ABeeZee"/>
              </a:rPr>
              <a:t>Prior methods require large amounts of labeled data and are specific to few genres of music only</a:t>
            </a:r>
          </a:p>
        </p:txBody>
      </p:sp>
      <p:sp>
        <p:nvSpPr>
          <p:cNvPr id="14" name="TextBox 14"/>
          <p:cNvSpPr txBox="1"/>
          <p:nvPr/>
        </p:nvSpPr>
        <p:spPr>
          <a:xfrm>
            <a:off x="1874058" y="4936812"/>
            <a:ext cx="3166305" cy="428625"/>
          </a:xfrm>
          <a:prstGeom prst="rect">
            <a:avLst/>
          </a:prstGeom>
        </p:spPr>
        <p:txBody>
          <a:bodyPr lIns="0" tIns="0" rIns="0" bIns="0" rtlCol="0" anchor="t">
            <a:spAutoFit/>
          </a:bodyPr>
          <a:lstStyle/>
          <a:p>
            <a:pPr algn="ctr">
              <a:lnSpc>
                <a:spcPts val="3359"/>
              </a:lnSpc>
            </a:pPr>
            <a:r>
              <a:rPr lang="en-US" sz="2799">
                <a:solidFill>
                  <a:srgbClr val="196E63"/>
                </a:solidFill>
                <a:latin typeface="ABeeZee Bold"/>
              </a:rPr>
              <a:t>Solution 1</a:t>
            </a:r>
          </a:p>
        </p:txBody>
      </p:sp>
      <p:sp>
        <p:nvSpPr>
          <p:cNvPr id="15" name="TextBox 15"/>
          <p:cNvSpPr txBox="1"/>
          <p:nvPr/>
        </p:nvSpPr>
        <p:spPr>
          <a:xfrm>
            <a:off x="7380503" y="4936812"/>
            <a:ext cx="3166305" cy="428625"/>
          </a:xfrm>
          <a:prstGeom prst="rect">
            <a:avLst/>
          </a:prstGeom>
        </p:spPr>
        <p:txBody>
          <a:bodyPr lIns="0" tIns="0" rIns="0" bIns="0" rtlCol="0" anchor="t">
            <a:spAutoFit/>
          </a:bodyPr>
          <a:lstStyle/>
          <a:p>
            <a:pPr algn="ctr">
              <a:lnSpc>
                <a:spcPts val="3359"/>
              </a:lnSpc>
            </a:pPr>
            <a:r>
              <a:rPr lang="en-US" sz="2799">
                <a:solidFill>
                  <a:srgbClr val="196E63"/>
                </a:solidFill>
                <a:latin typeface="ABeeZee Bold"/>
              </a:rPr>
              <a:t>Solution 2</a:t>
            </a:r>
          </a:p>
        </p:txBody>
      </p:sp>
      <p:sp>
        <p:nvSpPr>
          <p:cNvPr id="16" name="TextBox 16"/>
          <p:cNvSpPr txBox="1"/>
          <p:nvPr/>
        </p:nvSpPr>
        <p:spPr>
          <a:xfrm>
            <a:off x="12883963" y="4936812"/>
            <a:ext cx="3166305" cy="428625"/>
          </a:xfrm>
          <a:prstGeom prst="rect">
            <a:avLst/>
          </a:prstGeom>
        </p:spPr>
        <p:txBody>
          <a:bodyPr lIns="0" tIns="0" rIns="0" bIns="0" rtlCol="0" anchor="t">
            <a:spAutoFit/>
          </a:bodyPr>
          <a:lstStyle/>
          <a:p>
            <a:pPr algn="ctr">
              <a:lnSpc>
                <a:spcPts val="3359"/>
              </a:lnSpc>
            </a:pPr>
            <a:r>
              <a:rPr lang="en-US" sz="2799">
                <a:solidFill>
                  <a:srgbClr val="196E63"/>
                </a:solidFill>
                <a:latin typeface="ABeeZee Bold"/>
              </a:rPr>
              <a:t>Solution 3</a:t>
            </a:r>
          </a:p>
        </p:txBody>
      </p:sp>
      <p:sp>
        <p:nvSpPr>
          <p:cNvPr id="17" name="TextBox 17"/>
          <p:cNvSpPr txBox="1"/>
          <p:nvPr/>
        </p:nvSpPr>
        <p:spPr>
          <a:xfrm>
            <a:off x="1452056" y="5559392"/>
            <a:ext cx="4010309" cy="2501265"/>
          </a:xfrm>
          <a:prstGeom prst="rect">
            <a:avLst/>
          </a:prstGeom>
        </p:spPr>
        <p:txBody>
          <a:bodyPr lIns="0" tIns="0" rIns="0" bIns="0" rtlCol="0" anchor="t">
            <a:spAutoFit/>
          </a:bodyPr>
          <a:lstStyle/>
          <a:p>
            <a:pPr algn="ctr">
              <a:lnSpc>
                <a:spcPts val="3360"/>
              </a:lnSpc>
            </a:pPr>
            <a:r>
              <a:rPr lang="en-US" sz="2400">
                <a:solidFill>
                  <a:srgbClr val="000000"/>
                </a:solidFill>
                <a:latin typeface="ABeeZee"/>
              </a:rPr>
              <a:t>Training neural networks on labeled data but it can be limited by data availability/quality and the subjective nature of musical genres.</a:t>
            </a:r>
          </a:p>
        </p:txBody>
      </p:sp>
      <p:sp>
        <p:nvSpPr>
          <p:cNvPr id="18" name="TextBox 18"/>
          <p:cNvSpPr txBox="1"/>
          <p:nvPr/>
        </p:nvSpPr>
        <p:spPr>
          <a:xfrm>
            <a:off x="6639218" y="5559392"/>
            <a:ext cx="4782225" cy="2501265"/>
          </a:xfrm>
          <a:prstGeom prst="rect">
            <a:avLst/>
          </a:prstGeom>
        </p:spPr>
        <p:txBody>
          <a:bodyPr lIns="0" tIns="0" rIns="0" bIns="0" rtlCol="0" anchor="t">
            <a:spAutoFit/>
          </a:bodyPr>
          <a:lstStyle/>
          <a:p>
            <a:pPr algn="ctr">
              <a:lnSpc>
                <a:spcPts val="3360"/>
              </a:lnSpc>
            </a:pPr>
            <a:r>
              <a:rPr lang="en-US" sz="2400">
                <a:solidFill>
                  <a:srgbClr val="000000"/>
                </a:solidFill>
                <a:latin typeface="ABeeZee"/>
              </a:rPr>
              <a:t>Timbre transfer techniques extract timbral features from one piece of music and transfer them to another, but accuracy can be limited by the complexity of timbral features.</a:t>
            </a:r>
          </a:p>
        </p:txBody>
      </p:sp>
      <p:sp>
        <p:nvSpPr>
          <p:cNvPr id="19" name="TextBox 19"/>
          <p:cNvSpPr txBox="1"/>
          <p:nvPr/>
        </p:nvSpPr>
        <p:spPr>
          <a:xfrm>
            <a:off x="12288787" y="5559514"/>
            <a:ext cx="4717946" cy="2920365"/>
          </a:xfrm>
          <a:prstGeom prst="rect">
            <a:avLst/>
          </a:prstGeom>
        </p:spPr>
        <p:txBody>
          <a:bodyPr lIns="0" tIns="0" rIns="0" bIns="0" rtlCol="0" anchor="t">
            <a:spAutoFit/>
          </a:bodyPr>
          <a:lstStyle/>
          <a:p>
            <a:pPr algn="ctr">
              <a:lnSpc>
                <a:spcPts val="3360"/>
              </a:lnSpc>
            </a:pPr>
            <a:r>
              <a:rPr lang="en-US" sz="2400">
                <a:solidFill>
                  <a:srgbClr val="000000"/>
                </a:solidFill>
                <a:latin typeface="ABeeZee"/>
              </a:rPr>
              <a:t>Rule-based methods for music style transfer involve manual specification of rules, which can be time-consuming and lack flexibility. The rules may not be generalizable across different genres or musical contexts.</a:t>
            </a:r>
          </a:p>
        </p:txBody>
      </p:sp>
      <p:sp>
        <p:nvSpPr>
          <p:cNvPr id="20" name="TextBox 20"/>
          <p:cNvSpPr txBox="1"/>
          <p:nvPr/>
        </p:nvSpPr>
        <p:spPr>
          <a:xfrm>
            <a:off x="15585102" y="9137385"/>
            <a:ext cx="740841" cy="308506"/>
          </a:xfrm>
          <a:prstGeom prst="rect">
            <a:avLst/>
          </a:prstGeom>
        </p:spPr>
        <p:txBody>
          <a:bodyPr lIns="0" tIns="0" rIns="0" bIns="0" rtlCol="0" anchor="t">
            <a:spAutoFit/>
          </a:bodyPr>
          <a:lstStyle/>
          <a:p>
            <a:pPr algn="ctr">
              <a:lnSpc>
                <a:spcPts val="2395"/>
              </a:lnSpc>
            </a:pPr>
            <a:r>
              <a:rPr lang="en-US" sz="2395">
                <a:solidFill>
                  <a:srgbClr val="FFFFFF"/>
                </a:solidFill>
                <a:latin typeface="ABeeZee"/>
              </a:rPr>
              <a:t>05</a:t>
            </a:r>
          </a:p>
        </p:txBody>
      </p:sp>
      <p:sp>
        <p:nvSpPr>
          <p:cNvPr id="21" name="TextBox 21"/>
          <p:cNvSpPr txBox="1"/>
          <p:nvPr/>
        </p:nvSpPr>
        <p:spPr>
          <a:xfrm>
            <a:off x="14794408" y="9176119"/>
            <a:ext cx="361889" cy="211986"/>
          </a:xfrm>
          <a:prstGeom prst="rect">
            <a:avLst/>
          </a:prstGeom>
        </p:spPr>
        <p:txBody>
          <a:bodyPr lIns="0" tIns="0" rIns="0" bIns="0" rtlCol="0" anchor="t">
            <a:spAutoFit/>
          </a:bodyPr>
          <a:lstStyle/>
          <a:p>
            <a:pPr algn="ctr">
              <a:lnSpc>
                <a:spcPts val="1595"/>
              </a:lnSpc>
            </a:pPr>
            <a:r>
              <a:rPr lang="en-US" sz="1595">
                <a:solidFill>
                  <a:srgbClr val="196E63"/>
                </a:solidFill>
                <a:latin typeface="ABeeZee"/>
              </a:rPr>
              <a:t>04</a:t>
            </a:r>
          </a:p>
        </p:txBody>
      </p:sp>
      <p:sp>
        <p:nvSpPr>
          <p:cNvPr id="22" name="TextBox 22"/>
          <p:cNvSpPr txBox="1"/>
          <p:nvPr/>
        </p:nvSpPr>
        <p:spPr>
          <a:xfrm>
            <a:off x="16825789" y="9176119"/>
            <a:ext cx="361889" cy="211986"/>
          </a:xfrm>
          <a:prstGeom prst="rect">
            <a:avLst/>
          </a:prstGeom>
        </p:spPr>
        <p:txBody>
          <a:bodyPr lIns="0" tIns="0" rIns="0" bIns="0" rtlCol="0" anchor="t">
            <a:spAutoFit/>
          </a:bodyPr>
          <a:lstStyle/>
          <a:p>
            <a:pPr algn="ctr">
              <a:lnSpc>
                <a:spcPts val="1595"/>
              </a:lnSpc>
            </a:pPr>
            <a:r>
              <a:rPr lang="en-US" sz="1595">
                <a:solidFill>
                  <a:srgbClr val="196E63"/>
                </a:solidFill>
                <a:latin typeface="ABeeZee"/>
              </a:rPr>
              <a:t>06</a:t>
            </a:r>
          </a:p>
        </p:txBody>
      </p:sp>
      <p:sp>
        <p:nvSpPr>
          <p:cNvPr id="23" name="TextBox 23"/>
          <p:cNvSpPr txBox="1"/>
          <p:nvPr/>
        </p:nvSpPr>
        <p:spPr>
          <a:xfrm>
            <a:off x="635000" y="802005"/>
            <a:ext cx="1130733" cy="405765"/>
          </a:xfrm>
          <a:prstGeom prst="rect">
            <a:avLst/>
          </a:prstGeom>
        </p:spPr>
        <p:txBody>
          <a:bodyPr lIns="0" tIns="0" rIns="0" bIns="0" rtlCol="0" anchor="t">
            <a:spAutoFit/>
          </a:bodyPr>
          <a:lstStyle/>
          <a:p>
            <a:pPr algn="r">
              <a:lnSpc>
                <a:spcPts val="3360"/>
              </a:lnSpc>
            </a:pPr>
            <a:r>
              <a:rPr lang="en-US" sz="2400">
                <a:solidFill>
                  <a:srgbClr val="196E63"/>
                </a:solidFill>
                <a:latin typeface="ABeeZee"/>
              </a:rPr>
              <a:t>SMAI</a:t>
            </a:r>
          </a:p>
        </p:txBody>
      </p:sp>
      <p:pic>
        <p:nvPicPr>
          <p:cNvPr id="24" name="Picture 24"/>
          <p:cNvPicPr>
            <a:picLocks noChangeAspect="1"/>
          </p:cNvPicPr>
          <p:nvPr/>
        </p:nvPicPr>
        <p:blipFill>
          <a:blip r:embed="rId2"/>
          <a:srcRect/>
          <a:stretch>
            <a:fillRect/>
          </a:stretch>
        </p:blipFill>
        <p:spPr>
          <a:xfrm rot="2220327">
            <a:off x="13047982" y="-1824904"/>
            <a:ext cx="7031370" cy="4681721"/>
          </a:xfrm>
          <a:prstGeom prst="rect">
            <a:avLst/>
          </a:prstGeom>
        </p:spPr>
      </p:pic>
      <p:sp>
        <p:nvSpPr>
          <p:cNvPr id="25" name="TextBox 25"/>
          <p:cNvSpPr txBox="1"/>
          <p:nvPr/>
        </p:nvSpPr>
        <p:spPr>
          <a:xfrm>
            <a:off x="1028700" y="9031605"/>
            <a:ext cx="2904771" cy="405765"/>
          </a:xfrm>
          <a:prstGeom prst="rect">
            <a:avLst/>
          </a:prstGeom>
        </p:spPr>
        <p:txBody>
          <a:bodyPr lIns="0" tIns="0" rIns="0" bIns="0" rtlCol="0" anchor="t">
            <a:spAutoFit/>
          </a:bodyPr>
          <a:lstStyle/>
          <a:p>
            <a:pPr>
              <a:lnSpc>
                <a:spcPts val="3360"/>
              </a:lnSpc>
            </a:pPr>
            <a:r>
              <a:rPr lang="en-US" sz="2400">
                <a:solidFill>
                  <a:srgbClr val="196E63"/>
                </a:solidFill>
                <a:latin typeface="ABeeZee"/>
              </a:rPr>
              <a:t>6 MAA</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BFB"/>
        </a:solidFill>
        <a:effectLst/>
      </p:bgPr>
    </p:bg>
    <p:spTree>
      <p:nvGrpSpPr>
        <p:cNvPr id="1" name=""/>
        <p:cNvGrpSpPr/>
        <p:nvPr/>
      </p:nvGrpSpPr>
      <p:grpSpPr>
        <a:xfrm>
          <a:off x="0" y="0"/>
          <a:ext cx="0" cy="0"/>
          <a:chOff x="0" y="0"/>
          <a:chExt cx="0" cy="0"/>
        </a:xfrm>
      </p:grpSpPr>
      <p:grpSp>
        <p:nvGrpSpPr>
          <p:cNvPr id="2" name="Group 2"/>
          <p:cNvGrpSpPr/>
          <p:nvPr/>
        </p:nvGrpSpPr>
        <p:grpSpPr>
          <a:xfrm>
            <a:off x="15347378" y="8970881"/>
            <a:ext cx="1216288" cy="593888"/>
            <a:chOff x="0" y="0"/>
            <a:chExt cx="3919662" cy="1913890"/>
          </a:xfrm>
        </p:grpSpPr>
        <p:sp>
          <p:nvSpPr>
            <p:cNvPr id="3" name="Freeform 3"/>
            <p:cNvSpPr/>
            <p:nvPr/>
          </p:nvSpPr>
          <p:spPr>
            <a:xfrm>
              <a:off x="0" y="0"/>
              <a:ext cx="3919662" cy="1913890"/>
            </a:xfrm>
            <a:custGeom>
              <a:avLst/>
              <a:gdLst/>
              <a:ahLst/>
              <a:cxnLst/>
              <a:rect l="l" t="t" r="r" b="b"/>
              <a:pathLst>
                <a:path w="3919662" h="1913890">
                  <a:moveTo>
                    <a:pt x="3919662" y="956945"/>
                  </a:moveTo>
                  <a:lnTo>
                    <a:pt x="3919662" y="956945"/>
                  </a:lnTo>
                  <a:cubicBezTo>
                    <a:pt x="3919662" y="1485392"/>
                    <a:pt x="3491291" y="1913890"/>
                    <a:pt x="2962717" y="1913890"/>
                  </a:cubicBezTo>
                  <a:lnTo>
                    <a:pt x="956945" y="1913890"/>
                  </a:lnTo>
                  <a:cubicBezTo>
                    <a:pt x="428371" y="1913890"/>
                    <a:pt x="0" y="1485392"/>
                    <a:pt x="0" y="956945"/>
                  </a:cubicBezTo>
                  <a:lnTo>
                    <a:pt x="0" y="956945"/>
                  </a:lnTo>
                  <a:cubicBezTo>
                    <a:pt x="0" y="428371"/>
                    <a:pt x="428371" y="0"/>
                    <a:pt x="956945" y="0"/>
                  </a:cubicBezTo>
                  <a:lnTo>
                    <a:pt x="2962717" y="0"/>
                  </a:lnTo>
                  <a:cubicBezTo>
                    <a:pt x="3491164" y="0"/>
                    <a:pt x="3919662" y="428371"/>
                    <a:pt x="3919662" y="956945"/>
                  </a:cubicBezTo>
                  <a:close/>
                </a:path>
              </a:pathLst>
            </a:custGeom>
            <a:solidFill>
              <a:srgbClr val="257B70"/>
            </a:solidFill>
          </p:spPr>
        </p:sp>
      </p:grpSp>
      <p:grpSp>
        <p:nvGrpSpPr>
          <p:cNvPr id="4" name="Group 4"/>
          <p:cNvGrpSpPr>
            <a:grpSpLocks noChangeAspect="1"/>
          </p:cNvGrpSpPr>
          <p:nvPr/>
        </p:nvGrpSpPr>
        <p:grpSpPr>
          <a:xfrm>
            <a:off x="14722786" y="9015258"/>
            <a:ext cx="505133" cy="505133"/>
            <a:chOff x="0" y="0"/>
            <a:chExt cx="6355080" cy="6355080"/>
          </a:xfrm>
        </p:grpSpPr>
        <p:sp>
          <p:nvSpPr>
            <p:cNvPr id="5" name="Freeform 5"/>
            <p:cNvSpPr/>
            <p:nvPr/>
          </p:nvSpPr>
          <p:spPr>
            <a:xfrm>
              <a:off x="0" y="0"/>
              <a:ext cx="6355080" cy="6355080"/>
            </a:xfrm>
            <a:custGeom>
              <a:avLst/>
              <a:gdLst/>
              <a:ahLst/>
              <a:cxnLst/>
              <a:rect l="l" t="t" r="r" b="b"/>
              <a:pathLst>
                <a:path w="6355080" h="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196E63"/>
            </a:solidFill>
          </p:spPr>
        </p:sp>
      </p:grpSp>
      <p:grpSp>
        <p:nvGrpSpPr>
          <p:cNvPr id="6" name="Group 6"/>
          <p:cNvGrpSpPr>
            <a:grpSpLocks noChangeAspect="1"/>
          </p:cNvGrpSpPr>
          <p:nvPr/>
        </p:nvGrpSpPr>
        <p:grpSpPr>
          <a:xfrm>
            <a:off x="16754167" y="9015258"/>
            <a:ext cx="505133" cy="505133"/>
            <a:chOff x="0" y="0"/>
            <a:chExt cx="6355080" cy="6355080"/>
          </a:xfrm>
        </p:grpSpPr>
        <p:sp>
          <p:nvSpPr>
            <p:cNvPr id="7" name="Freeform 7"/>
            <p:cNvSpPr/>
            <p:nvPr/>
          </p:nvSpPr>
          <p:spPr>
            <a:xfrm>
              <a:off x="0" y="0"/>
              <a:ext cx="6355080" cy="6355080"/>
            </a:xfrm>
            <a:custGeom>
              <a:avLst/>
              <a:gdLst/>
              <a:ahLst/>
              <a:cxnLst/>
              <a:rect l="l" t="t" r="r" b="b"/>
              <a:pathLst>
                <a:path w="6355080" h="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196E63"/>
            </a:solidFill>
          </p:spPr>
        </p:sp>
      </p:grpSp>
      <p:sp>
        <p:nvSpPr>
          <p:cNvPr id="8" name="TextBox 8"/>
          <p:cNvSpPr txBox="1"/>
          <p:nvPr/>
        </p:nvSpPr>
        <p:spPr>
          <a:xfrm>
            <a:off x="5726386" y="1599349"/>
            <a:ext cx="13490401" cy="1079522"/>
          </a:xfrm>
          <a:prstGeom prst="rect">
            <a:avLst/>
          </a:prstGeom>
        </p:spPr>
        <p:txBody>
          <a:bodyPr lIns="0" tIns="0" rIns="0" bIns="0" rtlCol="0" anchor="t">
            <a:spAutoFit/>
          </a:bodyPr>
          <a:lstStyle/>
          <a:p>
            <a:pPr algn="just">
              <a:lnSpc>
                <a:spcPts val="8000"/>
              </a:lnSpc>
            </a:pPr>
            <a:r>
              <a:rPr lang="en-US" sz="8000">
                <a:solidFill>
                  <a:srgbClr val="257B70"/>
                </a:solidFill>
                <a:latin typeface="Lovelace"/>
              </a:rPr>
              <a:t>Proposed Solution</a:t>
            </a:r>
          </a:p>
        </p:txBody>
      </p:sp>
      <p:sp>
        <p:nvSpPr>
          <p:cNvPr id="9" name="AutoShape 9"/>
          <p:cNvSpPr/>
          <p:nvPr/>
        </p:nvSpPr>
        <p:spPr>
          <a:xfrm>
            <a:off x="3933471" y="9248775"/>
            <a:ext cx="10501995" cy="0"/>
          </a:xfrm>
          <a:prstGeom prst="line">
            <a:avLst/>
          </a:prstGeom>
          <a:ln w="19050" cap="flat">
            <a:solidFill>
              <a:srgbClr val="196E63"/>
            </a:solidFill>
            <a:prstDash val="solid"/>
            <a:headEnd type="none" w="sm" len="sm"/>
            <a:tailEnd type="none" w="sm" len="sm"/>
          </a:ln>
        </p:spPr>
      </p:sp>
      <p:sp>
        <p:nvSpPr>
          <p:cNvPr id="10" name="AutoShape 10"/>
          <p:cNvSpPr/>
          <p:nvPr/>
        </p:nvSpPr>
        <p:spPr>
          <a:xfrm>
            <a:off x="5726386" y="1019175"/>
            <a:ext cx="10511735" cy="0"/>
          </a:xfrm>
          <a:prstGeom prst="line">
            <a:avLst/>
          </a:prstGeom>
          <a:ln w="19050" cap="flat">
            <a:solidFill>
              <a:srgbClr val="196E63"/>
            </a:solidFill>
            <a:prstDash val="solid"/>
            <a:headEnd type="none" w="sm" len="sm"/>
            <a:tailEnd type="none" w="sm" len="sm"/>
          </a:ln>
        </p:spPr>
      </p:sp>
      <p:pic>
        <p:nvPicPr>
          <p:cNvPr id="11" name="Picture 11"/>
          <p:cNvPicPr>
            <a:picLocks noChangeAspect="1"/>
          </p:cNvPicPr>
          <p:nvPr/>
        </p:nvPicPr>
        <p:blipFill>
          <a:blip r:embed="rId2"/>
          <a:srcRect/>
          <a:stretch>
            <a:fillRect/>
          </a:stretch>
        </p:blipFill>
        <p:spPr>
          <a:xfrm rot="-1933063" flipV="1">
            <a:off x="-2287375" y="-1341779"/>
            <a:ext cx="8433876" cy="5615556"/>
          </a:xfrm>
          <a:prstGeom prst="rect">
            <a:avLst/>
          </a:prstGeom>
        </p:spPr>
      </p:pic>
      <p:grpSp>
        <p:nvGrpSpPr>
          <p:cNvPr id="12" name="Group 12"/>
          <p:cNvGrpSpPr/>
          <p:nvPr/>
        </p:nvGrpSpPr>
        <p:grpSpPr>
          <a:xfrm>
            <a:off x="648822" y="5298246"/>
            <a:ext cx="16990356" cy="3193392"/>
            <a:chOff x="0" y="0"/>
            <a:chExt cx="10939705" cy="2056153"/>
          </a:xfrm>
        </p:grpSpPr>
        <p:sp>
          <p:nvSpPr>
            <p:cNvPr id="13" name="Freeform 13"/>
            <p:cNvSpPr/>
            <p:nvPr/>
          </p:nvSpPr>
          <p:spPr>
            <a:xfrm>
              <a:off x="0" y="0"/>
              <a:ext cx="10939705" cy="2056153"/>
            </a:xfrm>
            <a:custGeom>
              <a:avLst/>
              <a:gdLst/>
              <a:ahLst/>
              <a:cxnLst/>
              <a:rect l="l" t="t" r="r" b="b"/>
              <a:pathLst>
                <a:path w="10939705" h="2056153">
                  <a:moveTo>
                    <a:pt x="9970060" y="0"/>
                  </a:moveTo>
                  <a:lnTo>
                    <a:pt x="969645" y="0"/>
                  </a:lnTo>
                  <a:cubicBezTo>
                    <a:pt x="434975" y="0"/>
                    <a:pt x="0" y="434975"/>
                    <a:pt x="0" y="1028076"/>
                  </a:cubicBezTo>
                  <a:cubicBezTo>
                    <a:pt x="0" y="1621178"/>
                    <a:pt x="434975" y="2056153"/>
                    <a:pt x="969645" y="2056153"/>
                  </a:cubicBezTo>
                  <a:lnTo>
                    <a:pt x="9970060" y="2056153"/>
                  </a:lnTo>
                  <a:cubicBezTo>
                    <a:pt x="10504730" y="2056153"/>
                    <a:pt x="10939705" y="1621178"/>
                    <a:pt x="10939705" y="1028076"/>
                  </a:cubicBezTo>
                  <a:cubicBezTo>
                    <a:pt x="10939705" y="434975"/>
                    <a:pt x="10504730" y="0"/>
                    <a:pt x="9970060" y="0"/>
                  </a:cubicBezTo>
                  <a:close/>
                  <a:moveTo>
                    <a:pt x="9970060" y="2030753"/>
                  </a:moveTo>
                  <a:lnTo>
                    <a:pt x="969645" y="2030753"/>
                  </a:lnTo>
                  <a:cubicBezTo>
                    <a:pt x="448945" y="2030753"/>
                    <a:pt x="25400" y="1607208"/>
                    <a:pt x="25400" y="1028076"/>
                  </a:cubicBezTo>
                  <a:cubicBezTo>
                    <a:pt x="25400" y="448945"/>
                    <a:pt x="448945" y="25400"/>
                    <a:pt x="969645" y="25400"/>
                  </a:cubicBezTo>
                  <a:lnTo>
                    <a:pt x="9970060" y="25400"/>
                  </a:lnTo>
                  <a:cubicBezTo>
                    <a:pt x="10490760" y="25400"/>
                    <a:pt x="10914305" y="448945"/>
                    <a:pt x="10914305" y="1028076"/>
                  </a:cubicBezTo>
                  <a:cubicBezTo>
                    <a:pt x="10914305" y="1607208"/>
                    <a:pt x="10490760" y="2030753"/>
                    <a:pt x="9970060" y="2030753"/>
                  </a:cubicBezTo>
                  <a:close/>
                </a:path>
              </a:pathLst>
            </a:custGeom>
            <a:solidFill>
              <a:srgbClr val="196E63"/>
            </a:solidFill>
          </p:spPr>
        </p:sp>
      </p:grpSp>
      <p:pic>
        <p:nvPicPr>
          <p:cNvPr id="14" name="Picture 14"/>
          <p:cNvPicPr>
            <a:picLocks noChangeAspect="1"/>
          </p:cNvPicPr>
          <p:nvPr/>
        </p:nvPicPr>
        <p:blipFill>
          <a:blip r:embed="rId3"/>
          <a:srcRect/>
          <a:stretch>
            <a:fillRect/>
          </a:stretch>
        </p:blipFill>
        <p:spPr>
          <a:xfrm>
            <a:off x="10866752" y="5413234"/>
            <a:ext cx="6543581" cy="2963415"/>
          </a:xfrm>
          <a:prstGeom prst="rect">
            <a:avLst/>
          </a:prstGeom>
        </p:spPr>
      </p:pic>
      <p:sp>
        <p:nvSpPr>
          <p:cNvPr id="15" name="TextBox 15"/>
          <p:cNvSpPr txBox="1"/>
          <p:nvPr/>
        </p:nvSpPr>
        <p:spPr>
          <a:xfrm>
            <a:off x="15585102" y="9137412"/>
            <a:ext cx="740841" cy="308452"/>
          </a:xfrm>
          <a:prstGeom prst="rect">
            <a:avLst/>
          </a:prstGeom>
        </p:spPr>
        <p:txBody>
          <a:bodyPr lIns="0" tIns="0" rIns="0" bIns="0" rtlCol="0" anchor="t">
            <a:spAutoFit/>
          </a:bodyPr>
          <a:lstStyle/>
          <a:p>
            <a:pPr algn="ctr">
              <a:lnSpc>
                <a:spcPts val="2395"/>
              </a:lnSpc>
            </a:pPr>
            <a:r>
              <a:rPr lang="en-US" sz="2395">
                <a:solidFill>
                  <a:srgbClr val="FFFFFF"/>
                </a:solidFill>
                <a:latin typeface="ABeeZee"/>
              </a:rPr>
              <a:t>06</a:t>
            </a:r>
          </a:p>
        </p:txBody>
      </p:sp>
      <p:sp>
        <p:nvSpPr>
          <p:cNvPr id="16" name="TextBox 16"/>
          <p:cNvSpPr txBox="1"/>
          <p:nvPr/>
        </p:nvSpPr>
        <p:spPr>
          <a:xfrm>
            <a:off x="14794408" y="9176146"/>
            <a:ext cx="361889" cy="211932"/>
          </a:xfrm>
          <a:prstGeom prst="rect">
            <a:avLst/>
          </a:prstGeom>
        </p:spPr>
        <p:txBody>
          <a:bodyPr lIns="0" tIns="0" rIns="0" bIns="0" rtlCol="0" anchor="t">
            <a:spAutoFit/>
          </a:bodyPr>
          <a:lstStyle/>
          <a:p>
            <a:pPr algn="ctr">
              <a:lnSpc>
                <a:spcPts val="1595"/>
              </a:lnSpc>
            </a:pPr>
            <a:r>
              <a:rPr lang="en-US" sz="1595">
                <a:solidFill>
                  <a:srgbClr val="196E63"/>
                </a:solidFill>
                <a:latin typeface="ABeeZee"/>
              </a:rPr>
              <a:t>05</a:t>
            </a:r>
          </a:p>
        </p:txBody>
      </p:sp>
      <p:sp>
        <p:nvSpPr>
          <p:cNvPr id="17" name="TextBox 17"/>
          <p:cNvSpPr txBox="1"/>
          <p:nvPr/>
        </p:nvSpPr>
        <p:spPr>
          <a:xfrm>
            <a:off x="16825789" y="9176146"/>
            <a:ext cx="361889" cy="211932"/>
          </a:xfrm>
          <a:prstGeom prst="rect">
            <a:avLst/>
          </a:prstGeom>
        </p:spPr>
        <p:txBody>
          <a:bodyPr lIns="0" tIns="0" rIns="0" bIns="0" rtlCol="0" anchor="t">
            <a:spAutoFit/>
          </a:bodyPr>
          <a:lstStyle/>
          <a:p>
            <a:pPr algn="ctr">
              <a:lnSpc>
                <a:spcPts val="1595"/>
              </a:lnSpc>
            </a:pPr>
            <a:r>
              <a:rPr lang="en-US" sz="1595">
                <a:solidFill>
                  <a:srgbClr val="196E63"/>
                </a:solidFill>
                <a:latin typeface="ABeeZee"/>
              </a:rPr>
              <a:t>07</a:t>
            </a:r>
          </a:p>
        </p:txBody>
      </p:sp>
      <p:sp>
        <p:nvSpPr>
          <p:cNvPr id="18" name="TextBox 18"/>
          <p:cNvSpPr txBox="1"/>
          <p:nvPr/>
        </p:nvSpPr>
        <p:spPr>
          <a:xfrm>
            <a:off x="1028700" y="9031605"/>
            <a:ext cx="2904771" cy="405765"/>
          </a:xfrm>
          <a:prstGeom prst="rect">
            <a:avLst/>
          </a:prstGeom>
        </p:spPr>
        <p:txBody>
          <a:bodyPr lIns="0" tIns="0" rIns="0" bIns="0" rtlCol="0" anchor="t">
            <a:spAutoFit/>
          </a:bodyPr>
          <a:lstStyle/>
          <a:p>
            <a:pPr>
              <a:lnSpc>
                <a:spcPts val="3360"/>
              </a:lnSpc>
            </a:pPr>
            <a:r>
              <a:rPr lang="en-US" sz="2400">
                <a:solidFill>
                  <a:srgbClr val="196E63"/>
                </a:solidFill>
                <a:latin typeface="ABeeZee"/>
              </a:rPr>
              <a:t>6 MAA</a:t>
            </a:r>
          </a:p>
        </p:txBody>
      </p:sp>
      <p:sp>
        <p:nvSpPr>
          <p:cNvPr id="19" name="TextBox 19"/>
          <p:cNvSpPr txBox="1"/>
          <p:nvPr/>
        </p:nvSpPr>
        <p:spPr>
          <a:xfrm>
            <a:off x="16521295" y="802005"/>
            <a:ext cx="1352983" cy="405765"/>
          </a:xfrm>
          <a:prstGeom prst="rect">
            <a:avLst/>
          </a:prstGeom>
        </p:spPr>
        <p:txBody>
          <a:bodyPr lIns="0" tIns="0" rIns="0" bIns="0" rtlCol="0" anchor="t">
            <a:spAutoFit/>
          </a:bodyPr>
          <a:lstStyle/>
          <a:p>
            <a:pPr>
              <a:lnSpc>
                <a:spcPts val="3360"/>
              </a:lnSpc>
            </a:pPr>
            <a:r>
              <a:rPr lang="en-US" sz="2400">
                <a:solidFill>
                  <a:srgbClr val="196E63"/>
                </a:solidFill>
                <a:latin typeface="ABeeZee"/>
              </a:rPr>
              <a:t>SMAI</a:t>
            </a:r>
          </a:p>
        </p:txBody>
      </p:sp>
      <p:sp>
        <p:nvSpPr>
          <p:cNvPr id="20" name="TextBox 20"/>
          <p:cNvSpPr txBox="1"/>
          <p:nvPr/>
        </p:nvSpPr>
        <p:spPr>
          <a:xfrm>
            <a:off x="1929563" y="5410947"/>
            <a:ext cx="8937189" cy="2920365"/>
          </a:xfrm>
          <a:prstGeom prst="rect">
            <a:avLst/>
          </a:prstGeom>
        </p:spPr>
        <p:txBody>
          <a:bodyPr lIns="0" tIns="0" rIns="0" bIns="0" rtlCol="0" anchor="t">
            <a:spAutoFit/>
          </a:bodyPr>
          <a:lstStyle/>
          <a:p>
            <a:pPr marL="518162" lvl="1" indent="-259081">
              <a:lnSpc>
                <a:spcPts val="3360"/>
              </a:lnSpc>
              <a:buFont typeface="Arial"/>
              <a:buChar char="•"/>
            </a:pPr>
            <a:r>
              <a:rPr lang="en-US" sz="2400">
                <a:solidFill>
                  <a:srgbClr val="000000"/>
                </a:solidFill>
                <a:latin typeface="ABeeZee"/>
              </a:rPr>
              <a:t>B is the </a:t>
            </a:r>
            <a:r>
              <a:rPr lang="en-US" sz="2400">
                <a:solidFill>
                  <a:srgbClr val="000000"/>
                </a:solidFill>
                <a:latin typeface="ABeeZee Bold"/>
              </a:rPr>
              <a:t>chord chart</a:t>
            </a:r>
            <a:r>
              <a:rPr lang="en-US" sz="2400">
                <a:solidFill>
                  <a:srgbClr val="000000"/>
                </a:solidFill>
                <a:latin typeface="ABeeZee"/>
              </a:rPr>
              <a:t> of the </a:t>
            </a:r>
            <a:r>
              <a:rPr lang="en-US" sz="2400">
                <a:solidFill>
                  <a:srgbClr val="000000"/>
                </a:solidFill>
                <a:latin typeface="ABeeZee Bold"/>
              </a:rPr>
              <a:t>input</a:t>
            </a:r>
            <a:r>
              <a:rPr lang="en-US" sz="2400">
                <a:solidFill>
                  <a:srgbClr val="000000"/>
                </a:solidFill>
                <a:latin typeface="ABeeZee"/>
              </a:rPr>
              <a:t> song fragment and A is the</a:t>
            </a:r>
            <a:r>
              <a:rPr lang="en-US" sz="2400">
                <a:solidFill>
                  <a:srgbClr val="000000"/>
                </a:solidFill>
                <a:latin typeface="ABeeZee Bold"/>
              </a:rPr>
              <a:t> chord chart</a:t>
            </a:r>
            <a:r>
              <a:rPr lang="en-US" sz="2400">
                <a:solidFill>
                  <a:srgbClr val="000000"/>
                </a:solidFill>
                <a:latin typeface="ABeeZee"/>
              </a:rPr>
              <a:t> of the </a:t>
            </a:r>
            <a:r>
              <a:rPr lang="en-US" sz="2400">
                <a:solidFill>
                  <a:srgbClr val="000000"/>
                </a:solidFill>
                <a:latin typeface="ABeeZee Bold"/>
              </a:rPr>
              <a:t>target</a:t>
            </a:r>
            <a:r>
              <a:rPr lang="en-US" sz="2400">
                <a:solidFill>
                  <a:srgbClr val="000000"/>
                </a:solidFill>
                <a:latin typeface="ABeeZee"/>
              </a:rPr>
              <a:t> song. </a:t>
            </a:r>
          </a:p>
          <a:p>
            <a:pPr marL="518162" lvl="1" indent="-259081">
              <a:lnSpc>
                <a:spcPts val="3360"/>
              </a:lnSpc>
              <a:buFont typeface="Arial"/>
              <a:buChar char="•"/>
            </a:pPr>
            <a:r>
              <a:rPr lang="en-US" sz="2400">
                <a:solidFill>
                  <a:srgbClr val="000000"/>
                </a:solidFill>
                <a:latin typeface="ABeeZee"/>
              </a:rPr>
              <a:t>The </a:t>
            </a:r>
            <a:r>
              <a:rPr lang="en-US" sz="2400">
                <a:solidFill>
                  <a:srgbClr val="000000"/>
                </a:solidFill>
                <a:latin typeface="ABeeZee Bold"/>
              </a:rPr>
              <a:t>style</a:t>
            </a:r>
            <a:r>
              <a:rPr lang="en-US" sz="2400">
                <a:solidFill>
                  <a:srgbClr val="000000"/>
                </a:solidFill>
                <a:latin typeface="ABeeZee"/>
              </a:rPr>
              <a:t> input is given by B and the content input i.e. the chord chart is given by A. </a:t>
            </a:r>
          </a:p>
          <a:p>
            <a:pPr marL="518162" lvl="1" indent="-259081">
              <a:lnSpc>
                <a:spcPts val="3360"/>
              </a:lnSpc>
              <a:buFont typeface="Arial"/>
              <a:buChar char="•"/>
            </a:pPr>
            <a:r>
              <a:rPr lang="en-US" sz="2400">
                <a:solidFill>
                  <a:srgbClr val="000000"/>
                </a:solidFill>
                <a:latin typeface="ABeeZee"/>
              </a:rPr>
              <a:t>The neural network trained on synthetic datasets with the same format will give a </a:t>
            </a:r>
            <a:r>
              <a:rPr lang="en-US" sz="2400">
                <a:solidFill>
                  <a:srgbClr val="000000"/>
                </a:solidFill>
                <a:latin typeface="ABeeZee Bold"/>
              </a:rPr>
              <a:t>song</a:t>
            </a:r>
            <a:r>
              <a:rPr lang="en-US" sz="2400">
                <a:solidFill>
                  <a:srgbClr val="000000"/>
                </a:solidFill>
                <a:latin typeface="ABeeZee"/>
              </a:rPr>
              <a:t> </a:t>
            </a:r>
            <a:r>
              <a:rPr lang="en-US" sz="2400">
                <a:solidFill>
                  <a:srgbClr val="000000"/>
                </a:solidFill>
                <a:latin typeface="ABeeZee Bold"/>
              </a:rPr>
              <a:t>output</a:t>
            </a:r>
            <a:r>
              <a:rPr lang="en-US" sz="2400">
                <a:solidFill>
                  <a:srgbClr val="000000"/>
                </a:solidFill>
                <a:latin typeface="ABeeZee"/>
              </a:rPr>
              <a:t> such that it has the style of B and the content of A i.e. </a:t>
            </a:r>
            <a:r>
              <a:rPr lang="en-US" sz="2400">
                <a:solidFill>
                  <a:srgbClr val="000000"/>
                </a:solidFill>
                <a:latin typeface="ABeeZee Bold"/>
              </a:rPr>
              <a:t>target</a:t>
            </a:r>
            <a:r>
              <a:rPr lang="en-US" sz="2400">
                <a:solidFill>
                  <a:srgbClr val="000000"/>
                </a:solidFill>
                <a:latin typeface="ABeeZee"/>
              </a:rPr>
              <a:t>  </a:t>
            </a:r>
          </a:p>
        </p:txBody>
      </p:sp>
      <p:sp>
        <p:nvSpPr>
          <p:cNvPr id="21" name="TextBox 21"/>
          <p:cNvSpPr txBox="1"/>
          <p:nvPr/>
        </p:nvSpPr>
        <p:spPr>
          <a:xfrm>
            <a:off x="4633860" y="2850003"/>
            <a:ext cx="12120307" cy="2229485"/>
          </a:xfrm>
          <a:prstGeom prst="rect">
            <a:avLst/>
          </a:prstGeom>
        </p:spPr>
        <p:txBody>
          <a:bodyPr lIns="0" tIns="0" rIns="0" bIns="0" rtlCol="0" anchor="t">
            <a:spAutoFit/>
          </a:bodyPr>
          <a:lstStyle/>
          <a:p>
            <a:pPr>
              <a:lnSpc>
                <a:spcPts val="3360"/>
              </a:lnSpc>
            </a:pPr>
            <a:r>
              <a:rPr lang="en-US" sz="2400">
                <a:solidFill>
                  <a:srgbClr val="000000"/>
                </a:solidFill>
                <a:latin typeface="ABeeZee"/>
              </a:rPr>
              <a:t>The paper proposes a solution to convert a song X so as to match the style of a given song Z where both are given as MIDI.</a:t>
            </a:r>
          </a:p>
          <a:p>
            <a:pPr>
              <a:lnSpc>
                <a:spcPts val="3360"/>
              </a:lnSpc>
            </a:pPr>
            <a:endParaRPr lang="en-US" sz="2400">
              <a:solidFill>
                <a:srgbClr val="000000"/>
              </a:solidFill>
              <a:latin typeface="ABeeZee"/>
            </a:endParaRPr>
          </a:p>
          <a:p>
            <a:pPr>
              <a:lnSpc>
                <a:spcPts val="3919"/>
              </a:lnSpc>
            </a:pPr>
            <a:r>
              <a:rPr lang="en-US" sz="2799">
                <a:solidFill>
                  <a:srgbClr val="257B70"/>
                </a:solidFill>
                <a:latin typeface="ABeeZee Bold"/>
              </a:rPr>
              <a:t>Generate a new accompaniment for X in the style of Z is what we have to do.  </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BFB"/>
        </a:solidFill>
        <a:effectLst/>
      </p:bgPr>
    </p:bg>
    <p:spTree>
      <p:nvGrpSpPr>
        <p:cNvPr id="1" name=""/>
        <p:cNvGrpSpPr/>
        <p:nvPr/>
      </p:nvGrpSpPr>
      <p:grpSpPr>
        <a:xfrm>
          <a:off x="0" y="0"/>
          <a:ext cx="0" cy="0"/>
          <a:chOff x="0" y="0"/>
          <a:chExt cx="0" cy="0"/>
        </a:xfrm>
      </p:grpSpPr>
      <p:grpSp>
        <p:nvGrpSpPr>
          <p:cNvPr id="2" name="Group 2"/>
          <p:cNvGrpSpPr/>
          <p:nvPr/>
        </p:nvGrpSpPr>
        <p:grpSpPr>
          <a:xfrm>
            <a:off x="15347378" y="8970881"/>
            <a:ext cx="1216288" cy="593888"/>
            <a:chOff x="0" y="0"/>
            <a:chExt cx="3919662" cy="1913890"/>
          </a:xfrm>
        </p:grpSpPr>
        <p:sp>
          <p:nvSpPr>
            <p:cNvPr id="3" name="Freeform 3"/>
            <p:cNvSpPr/>
            <p:nvPr/>
          </p:nvSpPr>
          <p:spPr>
            <a:xfrm>
              <a:off x="0" y="0"/>
              <a:ext cx="3919662" cy="1913890"/>
            </a:xfrm>
            <a:custGeom>
              <a:avLst/>
              <a:gdLst/>
              <a:ahLst/>
              <a:cxnLst/>
              <a:rect l="l" t="t" r="r" b="b"/>
              <a:pathLst>
                <a:path w="3919662" h="1913890">
                  <a:moveTo>
                    <a:pt x="3919662" y="956945"/>
                  </a:moveTo>
                  <a:lnTo>
                    <a:pt x="3919662" y="956945"/>
                  </a:lnTo>
                  <a:cubicBezTo>
                    <a:pt x="3919662" y="1485392"/>
                    <a:pt x="3491291" y="1913890"/>
                    <a:pt x="2962717" y="1913890"/>
                  </a:cubicBezTo>
                  <a:lnTo>
                    <a:pt x="956945" y="1913890"/>
                  </a:lnTo>
                  <a:cubicBezTo>
                    <a:pt x="428371" y="1913890"/>
                    <a:pt x="0" y="1485392"/>
                    <a:pt x="0" y="956945"/>
                  </a:cubicBezTo>
                  <a:lnTo>
                    <a:pt x="0" y="956945"/>
                  </a:lnTo>
                  <a:cubicBezTo>
                    <a:pt x="0" y="428371"/>
                    <a:pt x="428371" y="0"/>
                    <a:pt x="956945" y="0"/>
                  </a:cubicBezTo>
                  <a:lnTo>
                    <a:pt x="2962717" y="0"/>
                  </a:lnTo>
                  <a:cubicBezTo>
                    <a:pt x="3491164" y="0"/>
                    <a:pt x="3919662" y="428371"/>
                    <a:pt x="3919662" y="956945"/>
                  </a:cubicBezTo>
                  <a:close/>
                </a:path>
              </a:pathLst>
            </a:custGeom>
            <a:solidFill>
              <a:srgbClr val="257B70"/>
            </a:solidFill>
          </p:spPr>
        </p:sp>
      </p:grpSp>
      <p:grpSp>
        <p:nvGrpSpPr>
          <p:cNvPr id="4" name="Group 4"/>
          <p:cNvGrpSpPr>
            <a:grpSpLocks noChangeAspect="1"/>
          </p:cNvGrpSpPr>
          <p:nvPr/>
        </p:nvGrpSpPr>
        <p:grpSpPr>
          <a:xfrm>
            <a:off x="14722786" y="9015258"/>
            <a:ext cx="505133" cy="505133"/>
            <a:chOff x="0" y="0"/>
            <a:chExt cx="6355080" cy="6355080"/>
          </a:xfrm>
        </p:grpSpPr>
        <p:sp>
          <p:nvSpPr>
            <p:cNvPr id="5" name="Freeform 5"/>
            <p:cNvSpPr/>
            <p:nvPr/>
          </p:nvSpPr>
          <p:spPr>
            <a:xfrm>
              <a:off x="0" y="0"/>
              <a:ext cx="6355080" cy="6355080"/>
            </a:xfrm>
            <a:custGeom>
              <a:avLst/>
              <a:gdLst/>
              <a:ahLst/>
              <a:cxnLst/>
              <a:rect l="l" t="t" r="r" b="b"/>
              <a:pathLst>
                <a:path w="6355080" h="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196E63"/>
            </a:solidFill>
          </p:spPr>
        </p:sp>
      </p:grpSp>
      <p:grpSp>
        <p:nvGrpSpPr>
          <p:cNvPr id="6" name="Group 6"/>
          <p:cNvGrpSpPr>
            <a:grpSpLocks noChangeAspect="1"/>
          </p:cNvGrpSpPr>
          <p:nvPr/>
        </p:nvGrpSpPr>
        <p:grpSpPr>
          <a:xfrm>
            <a:off x="16754167" y="9015258"/>
            <a:ext cx="505133" cy="505133"/>
            <a:chOff x="0" y="0"/>
            <a:chExt cx="6355080" cy="6355080"/>
          </a:xfrm>
        </p:grpSpPr>
        <p:sp>
          <p:nvSpPr>
            <p:cNvPr id="7" name="Freeform 7"/>
            <p:cNvSpPr/>
            <p:nvPr/>
          </p:nvSpPr>
          <p:spPr>
            <a:xfrm>
              <a:off x="0" y="0"/>
              <a:ext cx="6355080" cy="6355080"/>
            </a:xfrm>
            <a:custGeom>
              <a:avLst/>
              <a:gdLst/>
              <a:ahLst/>
              <a:cxnLst/>
              <a:rect l="l" t="t" r="r" b="b"/>
              <a:pathLst>
                <a:path w="6355080" h="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196E63"/>
            </a:solidFill>
          </p:spPr>
        </p:sp>
      </p:grpSp>
      <p:sp>
        <p:nvSpPr>
          <p:cNvPr id="8" name="TextBox 8"/>
          <p:cNvSpPr txBox="1"/>
          <p:nvPr/>
        </p:nvSpPr>
        <p:spPr>
          <a:xfrm>
            <a:off x="1571625" y="3415540"/>
            <a:ext cx="6546077" cy="2095826"/>
          </a:xfrm>
          <a:prstGeom prst="rect">
            <a:avLst/>
          </a:prstGeom>
        </p:spPr>
        <p:txBody>
          <a:bodyPr lIns="0" tIns="0" rIns="0" bIns="0" rtlCol="0" anchor="t">
            <a:spAutoFit/>
          </a:bodyPr>
          <a:lstStyle/>
          <a:p>
            <a:pPr>
              <a:lnSpc>
                <a:spcPts val="8064"/>
              </a:lnSpc>
            </a:pPr>
            <a:r>
              <a:rPr lang="en-US" sz="8064">
                <a:solidFill>
                  <a:srgbClr val="257B70"/>
                </a:solidFill>
                <a:latin typeface="Lovelace"/>
              </a:rPr>
              <a:t>Model Architecture</a:t>
            </a:r>
          </a:p>
        </p:txBody>
      </p:sp>
      <p:sp>
        <p:nvSpPr>
          <p:cNvPr id="9" name="TextBox 9"/>
          <p:cNvSpPr txBox="1"/>
          <p:nvPr/>
        </p:nvSpPr>
        <p:spPr>
          <a:xfrm>
            <a:off x="15585102" y="9137412"/>
            <a:ext cx="740841" cy="308452"/>
          </a:xfrm>
          <a:prstGeom prst="rect">
            <a:avLst/>
          </a:prstGeom>
        </p:spPr>
        <p:txBody>
          <a:bodyPr lIns="0" tIns="0" rIns="0" bIns="0" rtlCol="0" anchor="t">
            <a:spAutoFit/>
          </a:bodyPr>
          <a:lstStyle/>
          <a:p>
            <a:pPr algn="ctr">
              <a:lnSpc>
                <a:spcPts val="2395"/>
              </a:lnSpc>
            </a:pPr>
            <a:r>
              <a:rPr lang="en-US" sz="2395">
                <a:solidFill>
                  <a:srgbClr val="FFFFFF"/>
                </a:solidFill>
                <a:latin typeface="ABeeZee"/>
              </a:rPr>
              <a:t>07</a:t>
            </a:r>
          </a:p>
        </p:txBody>
      </p:sp>
      <p:sp>
        <p:nvSpPr>
          <p:cNvPr id="10" name="TextBox 10"/>
          <p:cNvSpPr txBox="1"/>
          <p:nvPr/>
        </p:nvSpPr>
        <p:spPr>
          <a:xfrm>
            <a:off x="14794408" y="9176146"/>
            <a:ext cx="361889" cy="211932"/>
          </a:xfrm>
          <a:prstGeom prst="rect">
            <a:avLst/>
          </a:prstGeom>
        </p:spPr>
        <p:txBody>
          <a:bodyPr lIns="0" tIns="0" rIns="0" bIns="0" rtlCol="0" anchor="t">
            <a:spAutoFit/>
          </a:bodyPr>
          <a:lstStyle/>
          <a:p>
            <a:pPr algn="ctr">
              <a:lnSpc>
                <a:spcPts val="1595"/>
              </a:lnSpc>
            </a:pPr>
            <a:r>
              <a:rPr lang="en-US" sz="1595">
                <a:solidFill>
                  <a:srgbClr val="196E63"/>
                </a:solidFill>
                <a:latin typeface="ABeeZee"/>
              </a:rPr>
              <a:t>06</a:t>
            </a:r>
          </a:p>
        </p:txBody>
      </p:sp>
      <p:sp>
        <p:nvSpPr>
          <p:cNvPr id="11" name="TextBox 11"/>
          <p:cNvSpPr txBox="1"/>
          <p:nvPr/>
        </p:nvSpPr>
        <p:spPr>
          <a:xfrm>
            <a:off x="16825789" y="9176146"/>
            <a:ext cx="361889" cy="211932"/>
          </a:xfrm>
          <a:prstGeom prst="rect">
            <a:avLst/>
          </a:prstGeom>
        </p:spPr>
        <p:txBody>
          <a:bodyPr lIns="0" tIns="0" rIns="0" bIns="0" rtlCol="0" anchor="t">
            <a:spAutoFit/>
          </a:bodyPr>
          <a:lstStyle/>
          <a:p>
            <a:pPr algn="ctr">
              <a:lnSpc>
                <a:spcPts val="1595"/>
              </a:lnSpc>
            </a:pPr>
            <a:r>
              <a:rPr lang="en-US" sz="1595">
                <a:solidFill>
                  <a:srgbClr val="196E63"/>
                </a:solidFill>
                <a:latin typeface="ABeeZee"/>
              </a:rPr>
              <a:t>08</a:t>
            </a:r>
          </a:p>
        </p:txBody>
      </p:sp>
      <p:sp>
        <p:nvSpPr>
          <p:cNvPr id="12" name="TextBox 12"/>
          <p:cNvSpPr txBox="1"/>
          <p:nvPr/>
        </p:nvSpPr>
        <p:spPr>
          <a:xfrm>
            <a:off x="1571625" y="5607924"/>
            <a:ext cx="6277138" cy="3837940"/>
          </a:xfrm>
          <a:prstGeom prst="rect">
            <a:avLst/>
          </a:prstGeom>
        </p:spPr>
        <p:txBody>
          <a:bodyPr lIns="0" tIns="0" rIns="0" bIns="0" rtlCol="0" anchor="t">
            <a:spAutoFit/>
          </a:bodyPr>
          <a:lstStyle/>
          <a:p>
            <a:pPr>
              <a:lnSpc>
                <a:spcPts val="3920"/>
              </a:lnSpc>
            </a:pPr>
            <a:r>
              <a:rPr lang="en-US" sz="2800">
                <a:solidFill>
                  <a:srgbClr val="000000"/>
                </a:solidFill>
                <a:latin typeface="Nunito"/>
              </a:rPr>
              <a:t>The neural network used follows the encoder decoder pattern -- one each for content and style and a decoder for the output. The encoders use a CNN with ELU activations and an RNN with a gated recurrent unit.</a:t>
            </a:r>
          </a:p>
          <a:p>
            <a:pPr>
              <a:lnSpc>
                <a:spcPts val="3500"/>
              </a:lnSpc>
            </a:pPr>
            <a:endParaRPr lang="en-US" sz="2800">
              <a:solidFill>
                <a:srgbClr val="000000"/>
              </a:solidFill>
              <a:latin typeface="Nunito"/>
            </a:endParaRPr>
          </a:p>
          <a:p>
            <a:pPr>
              <a:lnSpc>
                <a:spcPts val="3500"/>
              </a:lnSpc>
            </a:pPr>
            <a:endParaRPr lang="en-US" sz="2800">
              <a:solidFill>
                <a:srgbClr val="000000"/>
              </a:solidFill>
              <a:latin typeface="Nunito"/>
            </a:endParaRPr>
          </a:p>
        </p:txBody>
      </p:sp>
      <p:sp>
        <p:nvSpPr>
          <p:cNvPr id="13" name="AutoShape 13"/>
          <p:cNvSpPr/>
          <p:nvPr/>
        </p:nvSpPr>
        <p:spPr>
          <a:xfrm>
            <a:off x="3933471" y="9248775"/>
            <a:ext cx="10501995" cy="0"/>
          </a:xfrm>
          <a:prstGeom prst="line">
            <a:avLst/>
          </a:prstGeom>
          <a:ln w="19050" cap="flat">
            <a:solidFill>
              <a:srgbClr val="196E63"/>
            </a:solidFill>
            <a:prstDash val="solid"/>
            <a:headEnd type="none" w="sm" len="sm"/>
            <a:tailEnd type="none" w="sm" len="sm"/>
          </a:ln>
        </p:spPr>
      </p:sp>
      <p:sp>
        <p:nvSpPr>
          <p:cNvPr id="14" name="TextBox 14"/>
          <p:cNvSpPr txBox="1"/>
          <p:nvPr/>
        </p:nvSpPr>
        <p:spPr>
          <a:xfrm>
            <a:off x="1028700" y="9031605"/>
            <a:ext cx="2904771" cy="405765"/>
          </a:xfrm>
          <a:prstGeom prst="rect">
            <a:avLst/>
          </a:prstGeom>
        </p:spPr>
        <p:txBody>
          <a:bodyPr lIns="0" tIns="0" rIns="0" bIns="0" rtlCol="0" anchor="t">
            <a:spAutoFit/>
          </a:bodyPr>
          <a:lstStyle/>
          <a:p>
            <a:pPr>
              <a:lnSpc>
                <a:spcPts val="3360"/>
              </a:lnSpc>
            </a:pPr>
            <a:r>
              <a:rPr lang="en-US" sz="2400">
                <a:solidFill>
                  <a:srgbClr val="196E63"/>
                </a:solidFill>
                <a:latin typeface="ABeeZee"/>
              </a:rPr>
              <a:t>6 MAA</a:t>
            </a:r>
          </a:p>
        </p:txBody>
      </p:sp>
      <p:sp>
        <p:nvSpPr>
          <p:cNvPr id="15" name="AutoShape 15"/>
          <p:cNvSpPr/>
          <p:nvPr/>
        </p:nvSpPr>
        <p:spPr>
          <a:xfrm>
            <a:off x="5726386" y="1019175"/>
            <a:ext cx="10511735" cy="0"/>
          </a:xfrm>
          <a:prstGeom prst="line">
            <a:avLst/>
          </a:prstGeom>
          <a:ln w="19050" cap="flat">
            <a:solidFill>
              <a:srgbClr val="196E63"/>
            </a:solidFill>
            <a:prstDash val="solid"/>
            <a:headEnd type="none" w="sm" len="sm"/>
            <a:tailEnd type="none" w="sm" len="sm"/>
          </a:ln>
        </p:spPr>
      </p:sp>
      <p:sp>
        <p:nvSpPr>
          <p:cNvPr id="16" name="TextBox 16"/>
          <p:cNvSpPr txBox="1"/>
          <p:nvPr/>
        </p:nvSpPr>
        <p:spPr>
          <a:xfrm>
            <a:off x="16521295" y="802005"/>
            <a:ext cx="1352983" cy="405765"/>
          </a:xfrm>
          <a:prstGeom prst="rect">
            <a:avLst/>
          </a:prstGeom>
        </p:spPr>
        <p:txBody>
          <a:bodyPr lIns="0" tIns="0" rIns="0" bIns="0" rtlCol="0" anchor="t">
            <a:spAutoFit/>
          </a:bodyPr>
          <a:lstStyle/>
          <a:p>
            <a:pPr>
              <a:lnSpc>
                <a:spcPts val="3360"/>
              </a:lnSpc>
            </a:pPr>
            <a:r>
              <a:rPr lang="en-US" sz="2400">
                <a:solidFill>
                  <a:srgbClr val="196E63"/>
                </a:solidFill>
                <a:latin typeface="ABeeZee"/>
              </a:rPr>
              <a:t>SMAI</a:t>
            </a:r>
          </a:p>
        </p:txBody>
      </p:sp>
      <p:pic>
        <p:nvPicPr>
          <p:cNvPr id="17" name="Picture 17"/>
          <p:cNvPicPr>
            <a:picLocks noChangeAspect="1"/>
          </p:cNvPicPr>
          <p:nvPr/>
        </p:nvPicPr>
        <p:blipFill>
          <a:blip r:embed="rId2"/>
          <a:srcRect/>
          <a:stretch>
            <a:fillRect/>
          </a:stretch>
        </p:blipFill>
        <p:spPr>
          <a:xfrm>
            <a:off x="-1323190" y="-1874019"/>
            <a:ext cx="6907104" cy="5137159"/>
          </a:xfrm>
          <a:prstGeom prst="rect">
            <a:avLst/>
          </a:prstGeom>
        </p:spPr>
      </p:pic>
      <p:grpSp>
        <p:nvGrpSpPr>
          <p:cNvPr id="18" name="Group 18"/>
          <p:cNvGrpSpPr/>
          <p:nvPr/>
        </p:nvGrpSpPr>
        <p:grpSpPr>
          <a:xfrm>
            <a:off x="8327222" y="1654623"/>
            <a:ext cx="8932078" cy="6976831"/>
            <a:chOff x="0" y="0"/>
            <a:chExt cx="79170607" cy="61840026"/>
          </a:xfrm>
        </p:grpSpPr>
        <p:sp>
          <p:nvSpPr>
            <p:cNvPr id="19" name="Freeform 19"/>
            <p:cNvSpPr/>
            <p:nvPr/>
          </p:nvSpPr>
          <p:spPr>
            <a:xfrm>
              <a:off x="-12700" y="-12700"/>
              <a:ext cx="79196009" cy="61865427"/>
            </a:xfrm>
            <a:custGeom>
              <a:avLst/>
              <a:gdLst/>
              <a:ahLst/>
              <a:cxnLst/>
              <a:rect l="l" t="t" r="r" b="b"/>
              <a:pathLst>
                <a:path w="79196009" h="61865427">
                  <a:moveTo>
                    <a:pt x="78333674" y="0"/>
                  </a:moveTo>
                  <a:lnTo>
                    <a:pt x="862330" y="0"/>
                  </a:lnTo>
                  <a:cubicBezTo>
                    <a:pt x="389890" y="0"/>
                    <a:pt x="0" y="389890"/>
                    <a:pt x="0" y="862330"/>
                  </a:cubicBezTo>
                  <a:lnTo>
                    <a:pt x="0" y="61003098"/>
                  </a:lnTo>
                  <a:cubicBezTo>
                    <a:pt x="0" y="61475534"/>
                    <a:pt x="389890" y="61865427"/>
                    <a:pt x="862330" y="61865427"/>
                  </a:cubicBezTo>
                  <a:lnTo>
                    <a:pt x="78333674" y="61865427"/>
                  </a:lnTo>
                  <a:cubicBezTo>
                    <a:pt x="78806117" y="61865427"/>
                    <a:pt x="79196009" y="61475534"/>
                    <a:pt x="79196009" y="61003098"/>
                  </a:cubicBezTo>
                  <a:lnTo>
                    <a:pt x="79196009" y="862330"/>
                  </a:lnTo>
                  <a:cubicBezTo>
                    <a:pt x="79196009" y="389890"/>
                    <a:pt x="78806117" y="0"/>
                    <a:pt x="78333674" y="0"/>
                  </a:cubicBezTo>
                  <a:close/>
                  <a:moveTo>
                    <a:pt x="79005509" y="927100"/>
                  </a:moveTo>
                  <a:lnTo>
                    <a:pt x="79005509" y="61003098"/>
                  </a:lnTo>
                  <a:cubicBezTo>
                    <a:pt x="79005509" y="61370127"/>
                    <a:pt x="78700709" y="61674927"/>
                    <a:pt x="78333674" y="61674927"/>
                  </a:cubicBezTo>
                  <a:lnTo>
                    <a:pt x="862330" y="61674927"/>
                  </a:lnTo>
                  <a:cubicBezTo>
                    <a:pt x="495300" y="61674927"/>
                    <a:pt x="190500" y="61370127"/>
                    <a:pt x="190500" y="61003098"/>
                  </a:cubicBezTo>
                  <a:lnTo>
                    <a:pt x="190500" y="862330"/>
                  </a:lnTo>
                  <a:cubicBezTo>
                    <a:pt x="190500" y="495300"/>
                    <a:pt x="495300" y="190500"/>
                    <a:pt x="862330" y="190500"/>
                  </a:cubicBezTo>
                  <a:lnTo>
                    <a:pt x="78333674" y="190500"/>
                  </a:lnTo>
                  <a:cubicBezTo>
                    <a:pt x="78700709" y="190500"/>
                    <a:pt x="79005509" y="495300"/>
                    <a:pt x="79005509" y="862330"/>
                  </a:cubicBezTo>
                  <a:lnTo>
                    <a:pt x="79005509" y="927100"/>
                  </a:lnTo>
                  <a:close/>
                </a:path>
              </a:pathLst>
            </a:custGeom>
            <a:solidFill>
              <a:srgbClr val="196E63"/>
            </a:solidFill>
          </p:spPr>
        </p:sp>
      </p:grpSp>
      <p:sp>
        <p:nvSpPr>
          <p:cNvPr id="20" name="TextBox 20"/>
          <p:cNvSpPr txBox="1"/>
          <p:nvPr/>
        </p:nvSpPr>
        <p:spPr>
          <a:xfrm>
            <a:off x="8643591" y="1854835"/>
            <a:ext cx="8413640" cy="6929755"/>
          </a:xfrm>
          <a:prstGeom prst="rect">
            <a:avLst/>
          </a:prstGeom>
        </p:spPr>
        <p:txBody>
          <a:bodyPr lIns="0" tIns="0" rIns="0" bIns="0" rtlCol="0" anchor="t">
            <a:spAutoFit/>
          </a:bodyPr>
          <a:lstStyle/>
          <a:p>
            <a:pPr>
              <a:lnSpc>
                <a:spcPts val="3919"/>
              </a:lnSpc>
            </a:pPr>
            <a:r>
              <a:rPr lang="en-US" sz="2799">
                <a:solidFill>
                  <a:srgbClr val="000000"/>
                </a:solidFill>
                <a:latin typeface="ABeeZee"/>
              </a:rPr>
              <a:t>The convolutional layers help reduce the size of the input.</a:t>
            </a:r>
          </a:p>
          <a:p>
            <a:pPr marL="604519" lvl="1" indent="-302260">
              <a:lnSpc>
                <a:spcPts val="3919"/>
              </a:lnSpc>
              <a:buFont typeface="Arial"/>
              <a:buChar char="•"/>
            </a:pPr>
            <a:r>
              <a:rPr lang="en-US" sz="2799">
                <a:solidFill>
                  <a:srgbClr val="000000"/>
                </a:solidFill>
                <a:latin typeface="ABeeZee"/>
              </a:rPr>
              <a:t>Content encoder applies 2D convolutions to the (input), flattens the resulting feature map to get sequence of 1024-dimensional vectors with two vectors per measure, then fed to a GRU layer with 200 units, getting a 200-dimensional vector</a:t>
            </a:r>
          </a:p>
          <a:p>
            <a:pPr marL="604519" lvl="1" indent="-302260">
              <a:lnSpc>
                <a:spcPts val="3919"/>
              </a:lnSpc>
              <a:buFont typeface="Arial"/>
              <a:buChar char="•"/>
            </a:pPr>
            <a:r>
              <a:rPr lang="en-US" sz="2799">
                <a:solidFill>
                  <a:srgbClr val="000000"/>
                </a:solidFill>
                <a:latin typeface="ABeeZee"/>
              </a:rPr>
              <a:t>Style encoder takes input token embeddings and applies 3 convolutional layers, compressing the sequence 8 times followed by a GRU with 500 units, and only the last state is kept as the style embedding </a:t>
            </a:r>
          </a:p>
          <a:p>
            <a:pPr>
              <a:lnSpc>
                <a:spcPts val="3919"/>
              </a:lnSpc>
            </a:pPr>
            <a:endParaRPr lang="en-US" sz="2799">
              <a:solidFill>
                <a:srgbClr val="000000"/>
              </a:solidFill>
              <a:latin typeface="ABeeZee"/>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BFB"/>
        </a:solidFill>
        <a:effectLst/>
      </p:bgPr>
    </p:bg>
    <p:spTree>
      <p:nvGrpSpPr>
        <p:cNvPr id="1" name=""/>
        <p:cNvGrpSpPr/>
        <p:nvPr/>
      </p:nvGrpSpPr>
      <p:grpSpPr>
        <a:xfrm>
          <a:off x="0" y="0"/>
          <a:ext cx="0" cy="0"/>
          <a:chOff x="0" y="0"/>
          <a:chExt cx="0" cy="0"/>
        </a:xfrm>
      </p:grpSpPr>
      <p:grpSp>
        <p:nvGrpSpPr>
          <p:cNvPr id="2" name="Group 2"/>
          <p:cNvGrpSpPr/>
          <p:nvPr/>
        </p:nvGrpSpPr>
        <p:grpSpPr>
          <a:xfrm>
            <a:off x="15347378" y="8970881"/>
            <a:ext cx="1216288" cy="593888"/>
            <a:chOff x="0" y="0"/>
            <a:chExt cx="3919662" cy="1913890"/>
          </a:xfrm>
        </p:grpSpPr>
        <p:sp>
          <p:nvSpPr>
            <p:cNvPr id="3" name="Freeform 3"/>
            <p:cNvSpPr/>
            <p:nvPr/>
          </p:nvSpPr>
          <p:spPr>
            <a:xfrm>
              <a:off x="0" y="0"/>
              <a:ext cx="3919662" cy="1913890"/>
            </a:xfrm>
            <a:custGeom>
              <a:avLst/>
              <a:gdLst/>
              <a:ahLst/>
              <a:cxnLst/>
              <a:rect l="l" t="t" r="r" b="b"/>
              <a:pathLst>
                <a:path w="3919662" h="1913890">
                  <a:moveTo>
                    <a:pt x="3919662" y="956945"/>
                  </a:moveTo>
                  <a:lnTo>
                    <a:pt x="3919662" y="956945"/>
                  </a:lnTo>
                  <a:cubicBezTo>
                    <a:pt x="3919662" y="1485392"/>
                    <a:pt x="3491291" y="1913890"/>
                    <a:pt x="2962717" y="1913890"/>
                  </a:cubicBezTo>
                  <a:lnTo>
                    <a:pt x="956945" y="1913890"/>
                  </a:lnTo>
                  <a:cubicBezTo>
                    <a:pt x="428371" y="1913890"/>
                    <a:pt x="0" y="1485392"/>
                    <a:pt x="0" y="956945"/>
                  </a:cubicBezTo>
                  <a:lnTo>
                    <a:pt x="0" y="956945"/>
                  </a:lnTo>
                  <a:cubicBezTo>
                    <a:pt x="0" y="428371"/>
                    <a:pt x="428371" y="0"/>
                    <a:pt x="956945" y="0"/>
                  </a:cubicBezTo>
                  <a:lnTo>
                    <a:pt x="2962717" y="0"/>
                  </a:lnTo>
                  <a:cubicBezTo>
                    <a:pt x="3491164" y="0"/>
                    <a:pt x="3919662" y="428371"/>
                    <a:pt x="3919662" y="956945"/>
                  </a:cubicBezTo>
                  <a:close/>
                </a:path>
              </a:pathLst>
            </a:custGeom>
            <a:solidFill>
              <a:srgbClr val="257B70"/>
            </a:solidFill>
          </p:spPr>
        </p:sp>
      </p:grpSp>
      <p:grpSp>
        <p:nvGrpSpPr>
          <p:cNvPr id="4" name="Group 4"/>
          <p:cNvGrpSpPr>
            <a:grpSpLocks noChangeAspect="1"/>
          </p:cNvGrpSpPr>
          <p:nvPr/>
        </p:nvGrpSpPr>
        <p:grpSpPr>
          <a:xfrm>
            <a:off x="14722786" y="9015258"/>
            <a:ext cx="505133" cy="505133"/>
            <a:chOff x="0" y="0"/>
            <a:chExt cx="6355080" cy="6355080"/>
          </a:xfrm>
        </p:grpSpPr>
        <p:sp>
          <p:nvSpPr>
            <p:cNvPr id="5" name="Freeform 5"/>
            <p:cNvSpPr/>
            <p:nvPr/>
          </p:nvSpPr>
          <p:spPr>
            <a:xfrm>
              <a:off x="0" y="0"/>
              <a:ext cx="6355080" cy="6355080"/>
            </a:xfrm>
            <a:custGeom>
              <a:avLst/>
              <a:gdLst/>
              <a:ahLst/>
              <a:cxnLst/>
              <a:rect l="l" t="t" r="r" b="b"/>
              <a:pathLst>
                <a:path w="6355080" h="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196E63"/>
            </a:solidFill>
          </p:spPr>
        </p:sp>
      </p:grpSp>
      <p:grpSp>
        <p:nvGrpSpPr>
          <p:cNvPr id="6" name="Group 6"/>
          <p:cNvGrpSpPr>
            <a:grpSpLocks noChangeAspect="1"/>
          </p:cNvGrpSpPr>
          <p:nvPr/>
        </p:nvGrpSpPr>
        <p:grpSpPr>
          <a:xfrm>
            <a:off x="16754167" y="9015258"/>
            <a:ext cx="505133" cy="505133"/>
            <a:chOff x="0" y="0"/>
            <a:chExt cx="6355080" cy="6355080"/>
          </a:xfrm>
        </p:grpSpPr>
        <p:sp>
          <p:nvSpPr>
            <p:cNvPr id="7" name="Freeform 7"/>
            <p:cNvSpPr/>
            <p:nvPr/>
          </p:nvSpPr>
          <p:spPr>
            <a:xfrm>
              <a:off x="0" y="0"/>
              <a:ext cx="6355080" cy="6355080"/>
            </a:xfrm>
            <a:custGeom>
              <a:avLst/>
              <a:gdLst/>
              <a:ahLst/>
              <a:cxnLst/>
              <a:rect l="l" t="t" r="r" b="b"/>
              <a:pathLst>
                <a:path w="6355080" h="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196E63"/>
            </a:solidFill>
          </p:spPr>
        </p:sp>
      </p:grpSp>
      <p:sp>
        <p:nvSpPr>
          <p:cNvPr id="8" name="TextBox 8"/>
          <p:cNvSpPr txBox="1"/>
          <p:nvPr/>
        </p:nvSpPr>
        <p:spPr>
          <a:xfrm>
            <a:off x="15585102" y="9137412"/>
            <a:ext cx="740841" cy="308452"/>
          </a:xfrm>
          <a:prstGeom prst="rect">
            <a:avLst/>
          </a:prstGeom>
        </p:spPr>
        <p:txBody>
          <a:bodyPr lIns="0" tIns="0" rIns="0" bIns="0" rtlCol="0" anchor="t">
            <a:spAutoFit/>
          </a:bodyPr>
          <a:lstStyle/>
          <a:p>
            <a:pPr algn="ctr">
              <a:lnSpc>
                <a:spcPts val="2395"/>
              </a:lnSpc>
            </a:pPr>
            <a:r>
              <a:rPr lang="en-US" sz="2395">
                <a:solidFill>
                  <a:srgbClr val="FFFFFF"/>
                </a:solidFill>
                <a:latin typeface="ABeeZee"/>
              </a:rPr>
              <a:t>08</a:t>
            </a:r>
          </a:p>
        </p:txBody>
      </p:sp>
      <p:sp>
        <p:nvSpPr>
          <p:cNvPr id="9" name="TextBox 9"/>
          <p:cNvSpPr txBox="1"/>
          <p:nvPr/>
        </p:nvSpPr>
        <p:spPr>
          <a:xfrm>
            <a:off x="14794408" y="9176146"/>
            <a:ext cx="361889" cy="211932"/>
          </a:xfrm>
          <a:prstGeom prst="rect">
            <a:avLst/>
          </a:prstGeom>
        </p:spPr>
        <p:txBody>
          <a:bodyPr lIns="0" tIns="0" rIns="0" bIns="0" rtlCol="0" anchor="t">
            <a:spAutoFit/>
          </a:bodyPr>
          <a:lstStyle/>
          <a:p>
            <a:pPr algn="ctr">
              <a:lnSpc>
                <a:spcPts val="1595"/>
              </a:lnSpc>
            </a:pPr>
            <a:r>
              <a:rPr lang="en-US" sz="1595">
                <a:solidFill>
                  <a:srgbClr val="196E63"/>
                </a:solidFill>
                <a:latin typeface="ABeeZee"/>
              </a:rPr>
              <a:t>07</a:t>
            </a:r>
          </a:p>
        </p:txBody>
      </p:sp>
      <p:sp>
        <p:nvSpPr>
          <p:cNvPr id="10" name="TextBox 10"/>
          <p:cNvSpPr txBox="1"/>
          <p:nvPr/>
        </p:nvSpPr>
        <p:spPr>
          <a:xfrm>
            <a:off x="16825789" y="9176146"/>
            <a:ext cx="361889" cy="211932"/>
          </a:xfrm>
          <a:prstGeom prst="rect">
            <a:avLst/>
          </a:prstGeom>
        </p:spPr>
        <p:txBody>
          <a:bodyPr lIns="0" tIns="0" rIns="0" bIns="0" rtlCol="0" anchor="t">
            <a:spAutoFit/>
          </a:bodyPr>
          <a:lstStyle/>
          <a:p>
            <a:pPr algn="ctr">
              <a:lnSpc>
                <a:spcPts val="1595"/>
              </a:lnSpc>
            </a:pPr>
            <a:r>
              <a:rPr lang="en-US" sz="1595">
                <a:solidFill>
                  <a:srgbClr val="196E63"/>
                </a:solidFill>
                <a:latin typeface="ABeeZee"/>
              </a:rPr>
              <a:t>09</a:t>
            </a:r>
          </a:p>
        </p:txBody>
      </p:sp>
      <p:sp>
        <p:nvSpPr>
          <p:cNvPr id="11" name="AutoShape 11"/>
          <p:cNvSpPr/>
          <p:nvPr/>
        </p:nvSpPr>
        <p:spPr>
          <a:xfrm>
            <a:off x="3933471" y="9248775"/>
            <a:ext cx="10501995" cy="0"/>
          </a:xfrm>
          <a:prstGeom prst="line">
            <a:avLst/>
          </a:prstGeom>
          <a:ln w="19050" cap="flat">
            <a:solidFill>
              <a:srgbClr val="196E63"/>
            </a:solidFill>
            <a:prstDash val="solid"/>
            <a:headEnd type="none" w="sm" len="sm"/>
            <a:tailEnd type="none" w="sm" len="sm"/>
          </a:ln>
        </p:spPr>
      </p:sp>
      <p:sp>
        <p:nvSpPr>
          <p:cNvPr id="12" name="TextBox 12"/>
          <p:cNvSpPr txBox="1"/>
          <p:nvPr/>
        </p:nvSpPr>
        <p:spPr>
          <a:xfrm>
            <a:off x="1028700" y="9031605"/>
            <a:ext cx="2904771" cy="405765"/>
          </a:xfrm>
          <a:prstGeom prst="rect">
            <a:avLst/>
          </a:prstGeom>
        </p:spPr>
        <p:txBody>
          <a:bodyPr lIns="0" tIns="0" rIns="0" bIns="0" rtlCol="0" anchor="t">
            <a:spAutoFit/>
          </a:bodyPr>
          <a:lstStyle/>
          <a:p>
            <a:pPr>
              <a:lnSpc>
                <a:spcPts val="3360"/>
              </a:lnSpc>
            </a:pPr>
            <a:r>
              <a:rPr lang="en-US" sz="2400">
                <a:solidFill>
                  <a:srgbClr val="196E63"/>
                </a:solidFill>
                <a:latin typeface="ABeeZee"/>
              </a:rPr>
              <a:t>6 MAA</a:t>
            </a:r>
          </a:p>
        </p:txBody>
      </p:sp>
      <p:sp>
        <p:nvSpPr>
          <p:cNvPr id="13" name="AutoShape 13"/>
          <p:cNvSpPr/>
          <p:nvPr/>
        </p:nvSpPr>
        <p:spPr>
          <a:xfrm>
            <a:off x="2056086" y="1019175"/>
            <a:ext cx="10920791" cy="0"/>
          </a:xfrm>
          <a:prstGeom prst="line">
            <a:avLst/>
          </a:prstGeom>
          <a:ln w="19050" cap="flat">
            <a:solidFill>
              <a:srgbClr val="196E63"/>
            </a:solidFill>
            <a:prstDash val="solid"/>
            <a:headEnd type="none" w="sm" len="sm"/>
            <a:tailEnd type="none" w="sm" len="sm"/>
          </a:ln>
        </p:spPr>
      </p:sp>
      <p:sp>
        <p:nvSpPr>
          <p:cNvPr id="14" name="TextBox 14"/>
          <p:cNvSpPr txBox="1"/>
          <p:nvPr/>
        </p:nvSpPr>
        <p:spPr>
          <a:xfrm>
            <a:off x="635000" y="802005"/>
            <a:ext cx="1130733" cy="405765"/>
          </a:xfrm>
          <a:prstGeom prst="rect">
            <a:avLst/>
          </a:prstGeom>
        </p:spPr>
        <p:txBody>
          <a:bodyPr lIns="0" tIns="0" rIns="0" bIns="0" rtlCol="0" anchor="t">
            <a:spAutoFit/>
          </a:bodyPr>
          <a:lstStyle/>
          <a:p>
            <a:pPr algn="r">
              <a:lnSpc>
                <a:spcPts val="3360"/>
              </a:lnSpc>
            </a:pPr>
            <a:r>
              <a:rPr lang="en-US" sz="2400">
                <a:solidFill>
                  <a:srgbClr val="196E63"/>
                </a:solidFill>
                <a:latin typeface="ABeeZee"/>
              </a:rPr>
              <a:t>SMAI</a:t>
            </a:r>
          </a:p>
        </p:txBody>
      </p:sp>
      <p:pic>
        <p:nvPicPr>
          <p:cNvPr id="15" name="Picture 15"/>
          <p:cNvPicPr>
            <a:picLocks noChangeAspect="1"/>
          </p:cNvPicPr>
          <p:nvPr/>
        </p:nvPicPr>
        <p:blipFill>
          <a:blip r:embed="rId2"/>
          <a:srcRect/>
          <a:stretch>
            <a:fillRect/>
          </a:stretch>
        </p:blipFill>
        <p:spPr>
          <a:xfrm rot="323891" flipH="1" flipV="1">
            <a:off x="13297211" y="-945539"/>
            <a:ext cx="7066312" cy="4822758"/>
          </a:xfrm>
          <a:prstGeom prst="rect">
            <a:avLst/>
          </a:prstGeom>
        </p:spPr>
      </p:pic>
      <p:sp>
        <p:nvSpPr>
          <p:cNvPr id="16" name="TextBox 16"/>
          <p:cNvSpPr txBox="1"/>
          <p:nvPr/>
        </p:nvSpPr>
        <p:spPr>
          <a:xfrm>
            <a:off x="1765733" y="1589196"/>
            <a:ext cx="11744878" cy="1257466"/>
          </a:xfrm>
          <a:prstGeom prst="rect">
            <a:avLst/>
          </a:prstGeom>
        </p:spPr>
        <p:txBody>
          <a:bodyPr lIns="0" tIns="0" rIns="0" bIns="0" rtlCol="0" anchor="t">
            <a:spAutoFit/>
          </a:bodyPr>
          <a:lstStyle/>
          <a:p>
            <a:pPr algn="ctr">
              <a:lnSpc>
                <a:spcPts val="9381"/>
              </a:lnSpc>
            </a:pPr>
            <a:r>
              <a:rPr lang="en-US" sz="9381">
                <a:solidFill>
                  <a:srgbClr val="257B70"/>
                </a:solidFill>
                <a:latin typeface="Lovelace"/>
              </a:rPr>
              <a:t>Evaluation Metrics</a:t>
            </a:r>
          </a:p>
        </p:txBody>
      </p:sp>
      <p:sp>
        <p:nvSpPr>
          <p:cNvPr id="17" name="TextBox 17"/>
          <p:cNvSpPr txBox="1"/>
          <p:nvPr/>
        </p:nvSpPr>
        <p:spPr>
          <a:xfrm>
            <a:off x="2111840" y="4317365"/>
            <a:ext cx="5662589" cy="521335"/>
          </a:xfrm>
          <a:prstGeom prst="rect">
            <a:avLst/>
          </a:prstGeom>
        </p:spPr>
        <p:txBody>
          <a:bodyPr lIns="0" tIns="0" rIns="0" bIns="0" rtlCol="0" anchor="t">
            <a:spAutoFit/>
          </a:bodyPr>
          <a:lstStyle/>
          <a:p>
            <a:pPr algn="ctr">
              <a:lnSpc>
                <a:spcPts val="4160"/>
              </a:lnSpc>
            </a:pPr>
            <a:r>
              <a:rPr lang="en-US" sz="3200">
                <a:solidFill>
                  <a:srgbClr val="196E63"/>
                </a:solidFill>
                <a:latin typeface="ABeeZee Bold"/>
              </a:rPr>
              <a:t>Style Fit</a:t>
            </a:r>
          </a:p>
        </p:txBody>
      </p:sp>
      <p:sp>
        <p:nvSpPr>
          <p:cNvPr id="18" name="TextBox 18"/>
          <p:cNvSpPr txBox="1"/>
          <p:nvPr/>
        </p:nvSpPr>
        <p:spPr>
          <a:xfrm>
            <a:off x="10513571" y="4317365"/>
            <a:ext cx="5662589" cy="521335"/>
          </a:xfrm>
          <a:prstGeom prst="rect">
            <a:avLst/>
          </a:prstGeom>
        </p:spPr>
        <p:txBody>
          <a:bodyPr lIns="0" tIns="0" rIns="0" bIns="0" rtlCol="0" anchor="t">
            <a:spAutoFit/>
          </a:bodyPr>
          <a:lstStyle/>
          <a:p>
            <a:pPr algn="ctr">
              <a:lnSpc>
                <a:spcPts val="4160"/>
              </a:lnSpc>
            </a:pPr>
            <a:r>
              <a:rPr lang="en-US" sz="3200">
                <a:solidFill>
                  <a:srgbClr val="196E63"/>
                </a:solidFill>
                <a:latin typeface="ABeeZee Bold"/>
              </a:rPr>
              <a:t>Content Preservation </a:t>
            </a:r>
          </a:p>
        </p:txBody>
      </p:sp>
      <p:sp>
        <p:nvSpPr>
          <p:cNvPr id="19" name="TextBox 19"/>
          <p:cNvSpPr txBox="1"/>
          <p:nvPr/>
        </p:nvSpPr>
        <p:spPr>
          <a:xfrm>
            <a:off x="9658690" y="5151516"/>
            <a:ext cx="7348043" cy="3510915"/>
          </a:xfrm>
          <a:prstGeom prst="rect">
            <a:avLst/>
          </a:prstGeom>
        </p:spPr>
        <p:txBody>
          <a:bodyPr lIns="0" tIns="0" rIns="0" bIns="0" rtlCol="0" anchor="t">
            <a:spAutoFit/>
          </a:bodyPr>
          <a:lstStyle/>
          <a:p>
            <a:pPr algn="ctr">
              <a:lnSpc>
                <a:spcPts val="3359"/>
              </a:lnSpc>
            </a:pPr>
            <a:r>
              <a:rPr lang="en-US" sz="2399">
                <a:solidFill>
                  <a:srgbClr val="196E63"/>
                </a:solidFill>
                <a:latin typeface="ABeeZee"/>
              </a:rPr>
              <a:t>Calculated as the frame wise cosine similarity between the chroma features of content input given to the encoder and the output produced. </a:t>
            </a:r>
          </a:p>
          <a:p>
            <a:pPr algn="ctr">
              <a:lnSpc>
                <a:spcPts val="1400"/>
              </a:lnSpc>
            </a:pPr>
            <a:r>
              <a:rPr lang="en-US" sz="1000">
                <a:solidFill>
                  <a:srgbClr val="196E63"/>
                </a:solidFill>
                <a:latin typeface="ABeeZee"/>
              </a:rPr>
              <a:t> </a:t>
            </a:r>
          </a:p>
          <a:p>
            <a:pPr algn="ctr">
              <a:lnSpc>
                <a:spcPts val="3359"/>
              </a:lnSpc>
            </a:pPr>
            <a:r>
              <a:rPr lang="en-US" sz="2399">
                <a:solidFill>
                  <a:srgbClr val="196E63"/>
                </a:solidFill>
                <a:latin typeface="ABeeZee"/>
              </a:rPr>
              <a:t>Evaluated on the whole generated output as each instrument separately wont give complete harmony of the music and the content input and output might use different instruments so one-on-one pairing cannot be done.  </a:t>
            </a:r>
          </a:p>
        </p:txBody>
      </p:sp>
      <p:grpSp>
        <p:nvGrpSpPr>
          <p:cNvPr id="20" name="Group 20"/>
          <p:cNvGrpSpPr/>
          <p:nvPr/>
        </p:nvGrpSpPr>
        <p:grpSpPr>
          <a:xfrm>
            <a:off x="2719078" y="2913337"/>
            <a:ext cx="9990588" cy="908872"/>
            <a:chOff x="0" y="0"/>
            <a:chExt cx="19520185" cy="1775807"/>
          </a:xfrm>
        </p:grpSpPr>
        <p:sp>
          <p:nvSpPr>
            <p:cNvPr id="21" name="Freeform 21"/>
            <p:cNvSpPr/>
            <p:nvPr/>
          </p:nvSpPr>
          <p:spPr>
            <a:xfrm>
              <a:off x="0" y="0"/>
              <a:ext cx="19520185" cy="1775807"/>
            </a:xfrm>
            <a:custGeom>
              <a:avLst/>
              <a:gdLst/>
              <a:ahLst/>
              <a:cxnLst/>
              <a:rect l="l" t="t" r="r" b="b"/>
              <a:pathLst>
                <a:path w="19520185" h="1775807">
                  <a:moveTo>
                    <a:pt x="19520185" y="887903"/>
                  </a:moveTo>
                  <a:lnTo>
                    <a:pt x="19520185" y="887903"/>
                  </a:lnTo>
                  <a:cubicBezTo>
                    <a:pt x="19520185" y="1347309"/>
                    <a:pt x="19091815" y="1775807"/>
                    <a:pt x="18563241" y="1775807"/>
                  </a:cubicBezTo>
                  <a:lnTo>
                    <a:pt x="956945" y="1775807"/>
                  </a:lnTo>
                  <a:cubicBezTo>
                    <a:pt x="428371" y="1775807"/>
                    <a:pt x="0" y="1347309"/>
                    <a:pt x="0" y="887903"/>
                  </a:cubicBezTo>
                  <a:lnTo>
                    <a:pt x="0" y="887903"/>
                  </a:lnTo>
                  <a:cubicBezTo>
                    <a:pt x="0" y="428371"/>
                    <a:pt x="428371" y="0"/>
                    <a:pt x="956945" y="0"/>
                  </a:cubicBezTo>
                  <a:lnTo>
                    <a:pt x="18563241" y="0"/>
                  </a:lnTo>
                  <a:cubicBezTo>
                    <a:pt x="19091687" y="0"/>
                    <a:pt x="19520185" y="428371"/>
                    <a:pt x="19520185" y="887903"/>
                  </a:cubicBezTo>
                  <a:close/>
                </a:path>
              </a:pathLst>
            </a:custGeom>
            <a:solidFill>
              <a:srgbClr val="257B70"/>
            </a:solidFill>
          </p:spPr>
        </p:sp>
      </p:grpSp>
      <p:sp>
        <p:nvSpPr>
          <p:cNvPr id="22" name="TextBox 22"/>
          <p:cNvSpPr txBox="1"/>
          <p:nvPr/>
        </p:nvSpPr>
        <p:spPr>
          <a:xfrm>
            <a:off x="3191535" y="2977248"/>
            <a:ext cx="9045674" cy="771525"/>
          </a:xfrm>
          <a:prstGeom prst="rect">
            <a:avLst/>
          </a:prstGeom>
        </p:spPr>
        <p:txBody>
          <a:bodyPr lIns="0" tIns="0" rIns="0" bIns="0" rtlCol="0" anchor="t">
            <a:spAutoFit/>
          </a:bodyPr>
          <a:lstStyle/>
          <a:p>
            <a:pPr algn="ctr">
              <a:lnSpc>
                <a:spcPts val="3000"/>
              </a:lnSpc>
            </a:pPr>
            <a:r>
              <a:rPr lang="en-US" sz="2500">
                <a:solidFill>
                  <a:srgbClr val="FFFFFF"/>
                </a:solidFill>
                <a:latin typeface="ABeeZee"/>
              </a:rPr>
              <a:t>we need to make sure the output matches the original style and has the content as well </a:t>
            </a:r>
          </a:p>
        </p:txBody>
      </p:sp>
      <p:sp>
        <p:nvSpPr>
          <p:cNvPr id="23" name="TextBox 23"/>
          <p:cNvSpPr txBox="1"/>
          <p:nvPr/>
        </p:nvSpPr>
        <p:spPr>
          <a:xfrm>
            <a:off x="1269113" y="5095875"/>
            <a:ext cx="7348043" cy="3510915"/>
          </a:xfrm>
          <a:prstGeom prst="rect">
            <a:avLst/>
          </a:prstGeom>
        </p:spPr>
        <p:txBody>
          <a:bodyPr lIns="0" tIns="0" rIns="0" bIns="0" rtlCol="0" anchor="t">
            <a:spAutoFit/>
          </a:bodyPr>
          <a:lstStyle/>
          <a:p>
            <a:pPr algn="ctr">
              <a:lnSpc>
                <a:spcPts val="3359"/>
              </a:lnSpc>
            </a:pPr>
            <a:r>
              <a:rPr lang="en-US" sz="2399">
                <a:solidFill>
                  <a:srgbClr val="196E63"/>
                </a:solidFill>
                <a:latin typeface="ABeeZee"/>
              </a:rPr>
              <a:t>Each accompaniment track within a given style is generated independently based on the chord charts so it is evaluated separately for each track.</a:t>
            </a:r>
          </a:p>
          <a:p>
            <a:pPr algn="ctr">
              <a:lnSpc>
                <a:spcPts val="1400"/>
              </a:lnSpc>
            </a:pPr>
            <a:endParaRPr lang="en-US" sz="2399">
              <a:solidFill>
                <a:srgbClr val="196E63"/>
              </a:solidFill>
              <a:latin typeface="ABeeZee"/>
            </a:endParaRPr>
          </a:p>
          <a:p>
            <a:pPr algn="ctr">
              <a:lnSpc>
                <a:spcPts val="3359"/>
              </a:lnSpc>
            </a:pPr>
            <a:r>
              <a:rPr lang="en-US" sz="2399">
                <a:solidFill>
                  <a:srgbClr val="196E63"/>
                </a:solidFill>
                <a:latin typeface="ABeeZee"/>
              </a:rPr>
              <a:t>Cosine similarity is used to measure the fit of the generated output to the target style, by comparing a 2D histogram of note pairs to a reference style profile and is called pairwise time-pitch. </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BFB"/>
        </a:solidFill>
        <a:effectLst/>
      </p:bgPr>
    </p:bg>
    <p:spTree>
      <p:nvGrpSpPr>
        <p:cNvPr id="1" name=""/>
        <p:cNvGrpSpPr/>
        <p:nvPr/>
      </p:nvGrpSpPr>
      <p:grpSpPr>
        <a:xfrm>
          <a:off x="0" y="0"/>
          <a:ext cx="0" cy="0"/>
          <a:chOff x="0" y="0"/>
          <a:chExt cx="0" cy="0"/>
        </a:xfrm>
      </p:grpSpPr>
      <p:sp>
        <p:nvSpPr>
          <p:cNvPr id="2" name="AutoShape 2"/>
          <p:cNvSpPr/>
          <p:nvPr/>
        </p:nvSpPr>
        <p:spPr>
          <a:xfrm>
            <a:off x="3933471" y="9248775"/>
            <a:ext cx="10501995" cy="0"/>
          </a:xfrm>
          <a:prstGeom prst="line">
            <a:avLst/>
          </a:prstGeom>
          <a:ln w="19050" cap="flat">
            <a:solidFill>
              <a:srgbClr val="196E63"/>
            </a:solidFill>
            <a:prstDash val="solid"/>
            <a:headEnd type="none" w="sm" len="sm"/>
            <a:tailEnd type="none" w="sm" len="sm"/>
          </a:ln>
        </p:spPr>
      </p:sp>
      <p:sp>
        <p:nvSpPr>
          <p:cNvPr id="3" name="AutoShape 3"/>
          <p:cNvSpPr/>
          <p:nvPr/>
        </p:nvSpPr>
        <p:spPr>
          <a:xfrm>
            <a:off x="5726386" y="1019175"/>
            <a:ext cx="10511735" cy="0"/>
          </a:xfrm>
          <a:prstGeom prst="line">
            <a:avLst/>
          </a:prstGeom>
          <a:ln w="19050" cap="flat">
            <a:solidFill>
              <a:srgbClr val="196E63"/>
            </a:solidFill>
            <a:prstDash val="solid"/>
            <a:headEnd type="none" w="sm" len="sm"/>
            <a:tailEnd type="none" w="sm" len="sm"/>
          </a:ln>
        </p:spPr>
      </p:sp>
      <p:pic>
        <p:nvPicPr>
          <p:cNvPr id="4" name="Picture 4"/>
          <p:cNvPicPr>
            <a:picLocks noChangeAspect="1"/>
          </p:cNvPicPr>
          <p:nvPr/>
        </p:nvPicPr>
        <p:blipFill>
          <a:blip r:embed="rId2"/>
          <a:srcRect/>
          <a:stretch>
            <a:fillRect/>
          </a:stretch>
        </p:blipFill>
        <p:spPr>
          <a:xfrm flipH="1" flipV="1">
            <a:off x="-1048646" y="-1736500"/>
            <a:ext cx="6986700" cy="5196358"/>
          </a:xfrm>
          <a:prstGeom prst="rect">
            <a:avLst/>
          </a:prstGeom>
        </p:spPr>
      </p:pic>
      <p:sp>
        <p:nvSpPr>
          <p:cNvPr id="5" name="TextBox 5"/>
          <p:cNvSpPr txBox="1"/>
          <p:nvPr/>
        </p:nvSpPr>
        <p:spPr>
          <a:xfrm>
            <a:off x="1028700" y="9031605"/>
            <a:ext cx="2904771" cy="405765"/>
          </a:xfrm>
          <a:prstGeom prst="rect">
            <a:avLst/>
          </a:prstGeom>
        </p:spPr>
        <p:txBody>
          <a:bodyPr lIns="0" tIns="0" rIns="0" bIns="0" rtlCol="0" anchor="t">
            <a:spAutoFit/>
          </a:bodyPr>
          <a:lstStyle/>
          <a:p>
            <a:pPr>
              <a:lnSpc>
                <a:spcPts val="3360"/>
              </a:lnSpc>
            </a:pPr>
            <a:r>
              <a:rPr lang="en-US" sz="2400">
                <a:solidFill>
                  <a:srgbClr val="196E63"/>
                </a:solidFill>
                <a:latin typeface="ABeeZee"/>
              </a:rPr>
              <a:t>6 MAA</a:t>
            </a:r>
          </a:p>
        </p:txBody>
      </p:sp>
      <p:sp>
        <p:nvSpPr>
          <p:cNvPr id="6" name="TextBox 6"/>
          <p:cNvSpPr txBox="1"/>
          <p:nvPr/>
        </p:nvSpPr>
        <p:spPr>
          <a:xfrm>
            <a:off x="1573191" y="4212279"/>
            <a:ext cx="6630545" cy="2470151"/>
          </a:xfrm>
          <a:prstGeom prst="rect">
            <a:avLst/>
          </a:prstGeom>
        </p:spPr>
        <p:txBody>
          <a:bodyPr lIns="0" tIns="0" rIns="0" bIns="0" rtlCol="0" anchor="t">
            <a:spAutoFit/>
          </a:bodyPr>
          <a:lstStyle/>
          <a:p>
            <a:pPr>
              <a:lnSpc>
                <a:spcPts val="9500"/>
              </a:lnSpc>
            </a:pPr>
            <a:r>
              <a:rPr lang="en-US" sz="9500">
                <a:solidFill>
                  <a:srgbClr val="257B70"/>
                </a:solidFill>
                <a:latin typeface="Lovelace"/>
              </a:rPr>
              <a:t>EvaluationMetrics </a:t>
            </a:r>
          </a:p>
        </p:txBody>
      </p:sp>
      <p:sp>
        <p:nvSpPr>
          <p:cNvPr id="7" name="TextBox 7"/>
          <p:cNvSpPr txBox="1"/>
          <p:nvPr/>
        </p:nvSpPr>
        <p:spPr>
          <a:xfrm>
            <a:off x="16521295" y="802005"/>
            <a:ext cx="1352983" cy="405765"/>
          </a:xfrm>
          <a:prstGeom prst="rect">
            <a:avLst/>
          </a:prstGeom>
        </p:spPr>
        <p:txBody>
          <a:bodyPr lIns="0" tIns="0" rIns="0" bIns="0" rtlCol="0" anchor="t">
            <a:spAutoFit/>
          </a:bodyPr>
          <a:lstStyle/>
          <a:p>
            <a:pPr>
              <a:lnSpc>
                <a:spcPts val="3360"/>
              </a:lnSpc>
            </a:pPr>
            <a:r>
              <a:rPr lang="en-US" sz="2400">
                <a:solidFill>
                  <a:srgbClr val="196E63"/>
                </a:solidFill>
                <a:latin typeface="ABeeZee"/>
              </a:rPr>
              <a:t>SMAI</a:t>
            </a:r>
          </a:p>
        </p:txBody>
      </p:sp>
      <p:grpSp>
        <p:nvGrpSpPr>
          <p:cNvPr id="8" name="Group 8"/>
          <p:cNvGrpSpPr/>
          <p:nvPr/>
        </p:nvGrpSpPr>
        <p:grpSpPr>
          <a:xfrm>
            <a:off x="8441522" y="1654623"/>
            <a:ext cx="8817778" cy="6976831"/>
            <a:chOff x="0" y="0"/>
            <a:chExt cx="78157494" cy="61840026"/>
          </a:xfrm>
        </p:grpSpPr>
        <p:sp>
          <p:nvSpPr>
            <p:cNvPr id="9" name="Freeform 9"/>
            <p:cNvSpPr/>
            <p:nvPr/>
          </p:nvSpPr>
          <p:spPr>
            <a:xfrm>
              <a:off x="-12700" y="-12700"/>
              <a:ext cx="78182893" cy="61865427"/>
            </a:xfrm>
            <a:custGeom>
              <a:avLst/>
              <a:gdLst/>
              <a:ahLst/>
              <a:cxnLst/>
              <a:rect l="l" t="t" r="r" b="b"/>
              <a:pathLst>
                <a:path w="78182893" h="61865427">
                  <a:moveTo>
                    <a:pt x="77320564" y="0"/>
                  </a:moveTo>
                  <a:lnTo>
                    <a:pt x="862330" y="0"/>
                  </a:lnTo>
                  <a:cubicBezTo>
                    <a:pt x="389890" y="0"/>
                    <a:pt x="0" y="389890"/>
                    <a:pt x="0" y="862330"/>
                  </a:cubicBezTo>
                  <a:lnTo>
                    <a:pt x="0" y="61003098"/>
                  </a:lnTo>
                  <a:cubicBezTo>
                    <a:pt x="0" y="61475534"/>
                    <a:pt x="389890" y="61865427"/>
                    <a:pt x="862330" y="61865427"/>
                  </a:cubicBezTo>
                  <a:lnTo>
                    <a:pt x="77320564" y="61865427"/>
                  </a:lnTo>
                  <a:cubicBezTo>
                    <a:pt x="77793007" y="61865427"/>
                    <a:pt x="78182893" y="61475534"/>
                    <a:pt x="78182893" y="61003098"/>
                  </a:cubicBezTo>
                  <a:lnTo>
                    <a:pt x="78182893" y="862330"/>
                  </a:lnTo>
                  <a:cubicBezTo>
                    <a:pt x="78182893" y="389890"/>
                    <a:pt x="77793007" y="0"/>
                    <a:pt x="77320564" y="0"/>
                  </a:cubicBezTo>
                  <a:close/>
                  <a:moveTo>
                    <a:pt x="77992393" y="927100"/>
                  </a:moveTo>
                  <a:lnTo>
                    <a:pt x="77992393" y="61003098"/>
                  </a:lnTo>
                  <a:cubicBezTo>
                    <a:pt x="77992393" y="61370127"/>
                    <a:pt x="77687593" y="61674927"/>
                    <a:pt x="77320564" y="61674927"/>
                  </a:cubicBezTo>
                  <a:lnTo>
                    <a:pt x="862330" y="61674927"/>
                  </a:lnTo>
                  <a:cubicBezTo>
                    <a:pt x="495300" y="61674927"/>
                    <a:pt x="190500" y="61370127"/>
                    <a:pt x="190500" y="61003098"/>
                  </a:cubicBezTo>
                  <a:lnTo>
                    <a:pt x="190500" y="862330"/>
                  </a:lnTo>
                  <a:cubicBezTo>
                    <a:pt x="190500" y="495300"/>
                    <a:pt x="495300" y="190500"/>
                    <a:pt x="862330" y="190500"/>
                  </a:cubicBezTo>
                  <a:lnTo>
                    <a:pt x="77320564" y="190500"/>
                  </a:lnTo>
                  <a:cubicBezTo>
                    <a:pt x="77687593" y="190500"/>
                    <a:pt x="77992393" y="495300"/>
                    <a:pt x="77992393" y="862330"/>
                  </a:cubicBezTo>
                  <a:lnTo>
                    <a:pt x="77992393" y="927100"/>
                  </a:lnTo>
                  <a:close/>
                </a:path>
              </a:pathLst>
            </a:custGeom>
            <a:solidFill>
              <a:srgbClr val="196E63"/>
            </a:solidFill>
          </p:spPr>
        </p:sp>
      </p:grpSp>
      <p:sp>
        <p:nvSpPr>
          <p:cNvPr id="10" name="TextBox 10"/>
          <p:cNvSpPr txBox="1"/>
          <p:nvPr/>
        </p:nvSpPr>
        <p:spPr>
          <a:xfrm>
            <a:off x="8825698" y="2028240"/>
            <a:ext cx="8000091" cy="6277315"/>
          </a:xfrm>
          <a:prstGeom prst="rect">
            <a:avLst/>
          </a:prstGeom>
        </p:spPr>
        <p:txBody>
          <a:bodyPr lIns="0" tIns="0" rIns="0" bIns="0" rtlCol="0" anchor="t">
            <a:spAutoFit/>
          </a:bodyPr>
          <a:lstStyle/>
          <a:p>
            <a:pPr>
              <a:lnSpc>
                <a:spcPts val="4181"/>
              </a:lnSpc>
            </a:pPr>
            <a:r>
              <a:rPr lang="en-US" sz="2986">
                <a:solidFill>
                  <a:srgbClr val="000000"/>
                </a:solidFill>
                <a:latin typeface="ABeeZee"/>
              </a:rPr>
              <a:t>First compute an aggregate style profile for all outputs in each style. Then we measure the cosine similarities to the reference profiles. The mean and standard deviation over all styles are then calculated. This is called </a:t>
            </a:r>
            <a:r>
              <a:rPr lang="en-US" sz="2986">
                <a:solidFill>
                  <a:srgbClr val="000000"/>
                </a:solidFill>
                <a:latin typeface="ABeeZee Bold"/>
              </a:rPr>
              <a:t>macro </a:t>
            </a:r>
            <a:r>
              <a:rPr lang="en-US" sz="2986">
                <a:solidFill>
                  <a:srgbClr val="000000"/>
                </a:solidFill>
                <a:latin typeface="ABeeZee"/>
              </a:rPr>
              <a:t>metrics.</a:t>
            </a:r>
          </a:p>
          <a:p>
            <a:pPr>
              <a:lnSpc>
                <a:spcPts val="4181"/>
              </a:lnSpc>
            </a:pPr>
            <a:endParaRPr lang="en-US" sz="2986">
              <a:solidFill>
                <a:srgbClr val="000000"/>
              </a:solidFill>
              <a:latin typeface="ABeeZee"/>
            </a:endParaRPr>
          </a:p>
          <a:p>
            <a:pPr>
              <a:lnSpc>
                <a:spcPts val="4181"/>
              </a:lnSpc>
            </a:pPr>
            <a:r>
              <a:rPr lang="en-US" sz="2986">
                <a:solidFill>
                  <a:srgbClr val="000000"/>
                </a:solidFill>
                <a:latin typeface="ABeeZee"/>
              </a:rPr>
              <a:t>For non-synthetic datasets, compute a separate style profile for each output and then cosine similarity is measured to corresponding style input profile. This is called </a:t>
            </a:r>
            <a:r>
              <a:rPr lang="en-US" sz="2986">
                <a:solidFill>
                  <a:srgbClr val="000000"/>
                </a:solidFill>
                <a:latin typeface="ABeeZee Bold"/>
              </a:rPr>
              <a:t>nano</a:t>
            </a:r>
            <a:r>
              <a:rPr lang="en-US" sz="2986">
                <a:solidFill>
                  <a:srgbClr val="000000"/>
                </a:solidFill>
                <a:latin typeface="ABeeZee"/>
              </a:rPr>
              <a:t> metrics.</a:t>
            </a:r>
          </a:p>
        </p:txBody>
      </p:sp>
      <p:grpSp>
        <p:nvGrpSpPr>
          <p:cNvPr id="11" name="Group 11"/>
          <p:cNvGrpSpPr/>
          <p:nvPr/>
        </p:nvGrpSpPr>
        <p:grpSpPr>
          <a:xfrm>
            <a:off x="15347378" y="8970881"/>
            <a:ext cx="1216288" cy="593888"/>
            <a:chOff x="0" y="0"/>
            <a:chExt cx="3919662" cy="1913890"/>
          </a:xfrm>
        </p:grpSpPr>
        <p:sp>
          <p:nvSpPr>
            <p:cNvPr id="12" name="Freeform 12"/>
            <p:cNvSpPr/>
            <p:nvPr/>
          </p:nvSpPr>
          <p:spPr>
            <a:xfrm>
              <a:off x="0" y="0"/>
              <a:ext cx="3919662" cy="1913890"/>
            </a:xfrm>
            <a:custGeom>
              <a:avLst/>
              <a:gdLst/>
              <a:ahLst/>
              <a:cxnLst/>
              <a:rect l="l" t="t" r="r" b="b"/>
              <a:pathLst>
                <a:path w="3919662" h="1913890">
                  <a:moveTo>
                    <a:pt x="3919662" y="956945"/>
                  </a:moveTo>
                  <a:lnTo>
                    <a:pt x="3919662" y="956945"/>
                  </a:lnTo>
                  <a:cubicBezTo>
                    <a:pt x="3919662" y="1485392"/>
                    <a:pt x="3491291" y="1913890"/>
                    <a:pt x="2962717" y="1913890"/>
                  </a:cubicBezTo>
                  <a:lnTo>
                    <a:pt x="956945" y="1913890"/>
                  </a:lnTo>
                  <a:cubicBezTo>
                    <a:pt x="428371" y="1913890"/>
                    <a:pt x="0" y="1485392"/>
                    <a:pt x="0" y="956945"/>
                  </a:cubicBezTo>
                  <a:lnTo>
                    <a:pt x="0" y="956945"/>
                  </a:lnTo>
                  <a:cubicBezTo>
                    <a:pt x="0" y="428371"/>
                    <a:pt x="428371" y="0"/>
                    <a:pt x="956945" y="0"/>
                  </a:cubicBezTo>
                  <a:lnTo>
                    <a:pt x="2962717" y="0"/>
                  </a:lnTo>
                  <a:cubicBezTo>
                    <a:pt x="3491164" y="0"/>
                    <a:pt x="3919662" y="428371"/>
                    <a:pt x="3919662" y="956945"/>
                  </a:cubicBezTo>
                  <a:close/>
                </a:path>
              </a:pathLst>
            </a:custGeom>
            <a:solidFill>
              <a:srgbClr val="257B70"/>
            </a:solidFill>
          </p:spPr>
        </p:sp>
      </p:grpSp>
      <p:grpSp>
        <p:nvGrpSpPr>
          <p:cNvPr id="13" name="Group 13"/>
          <p:cNvGrpSpPr>
            <a:grpSpLocks noChangeAspect="1"/>
          </p:cNvGrpSpPr>
          <p:nvPr/>
        </p:nvGrpSpPr>
        <p:grpSpPr>
          <a:xfrm>
            <a:off x="14722786" y="9015258"/>
            <a:ext cx="505133" cy="505133"/>
            <a:chOff x="0" y="0"/>
            <a:chExt cx="6355080" cy="6355080"/>
          </a:xfrm>
        </p:grpSpPr>
        <p:sp>
          <p:nvSpPr>
            <p:cNvPr id="14" name="Freeform 14"/>
            <p:cNvSpPr/>
            <p:nvPr/>
          </p:nvSpPr>
          <p:spPr>
            <a:xfrm>
              <a:off x="0" y="0"/>
              <a:ext cx="6355080" cy="6355080"/>
            </a:xfrm>
            <a:custGeom>
              <a:avLst/>
              <a:gdLst/>
              <a:ahLst/>
              <a:cxnLst/>
              <a:rect l="l" t="t" r="r" b="b"/>
              <a:pathLst>
                <a:path w="6355080" h="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196E63"/>
            </a:solidFill>
          </p:spPr>
        </p:sp>
      </p:grpSp>
      <p:grpSp>
        <p:nvGrpSpPr>
          <p:cNvPr id="15" name="Group 15"/>
          <p:cNvGrpSpPr>
            <a:grpSpLocks noChangeAspect="1"/>
          </p:cNvGrpSpPr>
          <p:nvPr/>
        </p:nvGrpSpPr>
        <p:grpSpPr>
          <a:xfrm>
            <a:off x="16754167" y="9015258"/>
            <a:ext cx="505133" cy="505133"/>
            <a:chOff x="0" y="0"/>
            <a:chExt cx="6355080" cy="6355080"/>
          </a:xfrm>
        </p:grpSpPr>
        <p:sp>
          <p:nvSpPr>
            <p:cNvPr id="16" name="Freeform 16"/>
            <p:cNvSpPr/>
            <p:nvPr/>
          </p:nvSpPr>
          <p:spPr>
            <a:xfrm>
              <a:off x="0" y="0"/>
              <a:ext cx="6355080" cy="6355080"/>
            </a:xfrm>
            <a:custGeom>
              <a:avLst/>
              <a:gdLst/>
              <a:ahLst/>
              <a:cxnLst/>
              <a:rect l="l" t="t" r="r" b="b"/>
              <a:pathLst>
                <a:path w="6355080" h="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196E63"/>
            </a:solidFill>
          </p:spPr>
        </p:sp>
      </p:grpSp>
      <p:sp>
        <p:nvSpPr>
          <p:cNvPr id="17" name="TextBox 17"/>
          <p:cNvSpPr txBox="1"/>
          <p:nvPr/>
        </p:nvSpPr>
        <p:spPr>
          <a:xfrm>
            <a:off x="15585102" y="9137412"/>
            <a:ext cx="740841" cy="308452"/>
          </a:xfrm>
          <a:prstGeom prst="rect">
            <a:avLst/>
          </a:prstGeom>
        </p:spPr>
        <p:txBody>
          <a:bodyPr lIns="0" tIns="0" rIns="0" bIns="0" rtlCol="0" anchor="t">
            <a:spAutoFit/>
          </a:bodyPr>
          <a:lstStyle/>
          <a:p>
            <a:pPr algn="ctr">
              <a:lnSpc>
                <a:spcPts val="2395"/>
              </a:lnSpc>
            </a:pPr>
            <a:r>
              <a:rPr lang="en-US" sz="2395">
                <a:solidFill>
                  <a:srgbClr val="FFFFFF"/>
                </a:solidFill>
                <a:latin typeface="ABeeZee"/>
              </a:rPr>
              <a:t>14</a:t>
            </a:r>
          </a:p>
        </p:txBody>
      </p:sp>
      <p:sp>
        <p:nvSpPr>
          <p:cNvPr id="18" name="TextBox 18"/>
          <p:cNvSpPr txBox="1"/>
          <p:nvPr/>
        </p:nvSpPr>
        <p:spPr>
          <a:xfrm>
            <a:off x="14794408" y="9176146"/>
            <a:ext cx="361889" cy="211932"/>
          </a:xfrm>
          <a:prstGeom prst="rect">
            <a:avLst/>
          </a:prstGeom>
        </p:spPr>
        <p:txBody>
          <a:bodyPr lIns="0" tIns="0" rIns="0" bIns="0" rtlCol="0" anchor="t">
            <a:spAutoFit/>
          </a:bodyPr>
          <a:lstStyle/>
          <a:p>
            <a:pPr algn="ctr">
              <a:lnSpc>
                <a:spcPts val="1595"/>
              </a:lnSpc>
            </a:pPr>
            <a:r>
              <a:rPr lang="en-US" sz="1595">
                <a:solidFill>
                  <a:srgbClr val="196E63"/>
                </a:solidFill>
                <a:latin typeface="ABeeZee"/>
              </a:rPr>
              <a:t>13</a:t>
            </a:r>
          </a:p>
        </p:txBody>
      </p:sp>
      <p:sp>
        <p:nvSpPr>
          <p:cNvPr id="19" name="TextBox 19"/>
          <p:cNvSpPr txBox="1"/>
          <p:nvPr/>
        </p:nvSpPr>
        <p:spPr>
          <a:xfrm>
            <a:off x="16825789" y="9176146"/>
            <a:ext cx="361889" cy="211932"/>
          </a:xfrm>
          <a:prstGeom prst="rect">
            <a:avLst/>
          </a:prstGeom>
        </p:spPr>
        <p:txBody>
          <a:bodyPr lIns="0" tIns="0" rIns="0" bIns="0" rtlCol="0" anchor="t">
            <a:spAutoFit/>
          </a:bodyPr>
          <a:lstStyle/>
          <a:p>
            <a:pPr algn="ctr">
              <a:lnSpc>
                <a:spcPts val="1595"/>
              </a:lnSpc>
            </a:pPr>
            <a:r>
              <a:rPr lang="en-US" sz="1595">
                <a:solidFill>
                  <a:srgbClr val="196E63"/>
                </a:solidFill>
                <a:latin typeface="ABeeZee"/>
              </a:rPr>
              <a:t>15</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789</Words>
  <Application>Microsoft Macintosh PowerPoint</Application>
  <PresentationFormat>Custom</PresentationFormat>
  <Paragraphs>96</Paragraphs>
  <Slides>9</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9</vt:i4>
      </vt:variant>
    </vt:vector>
  </HeadingPairs>
  <TitlesOfParts>
    <vt:vector size="17" baseType="lpstr">
      <vt:lpstr>ABeeZee</vt:lpstr>
      <vt:lpstr>Nunito</vt:lpstr>
      <vt:lpstr>Apricots</vt:lpstr>
      <vt:lpstr>Arial</vt:lpstr>
      <vt:lpstr>Calibri</vt:lpstr>
      <vt:lpstr>ABeeZee Bold</vt:lpstr>
      <vt:lpstr>Lovelace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Green Playful Modern Minimalist Education Pitch Deck Presentation</dc:title>
  <cp:lastModifiedBy>Arshini Govindu</cp:lastModifiedBy>
  <cp:revision>2</cp:revision>
  <dcterms:created xsi:type="dcterms:W3CDTF">2006-08-16T00:00:00Z</dcterms:created>
  <dcterms:modified xsi:type="dcterms:W3CDTF">2023-11-07T12:43:27Z</dcterms:modified>
  <dc:identifier>DAFiPJulQRY</dc:identifier>
</cp:coreProperties>
</file>